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1" r:id="rId1"/>
  </p:sldMasterIdLst>
  <p:sldIdLst>
    <p:sldId id="256" r:id="rId2"/>
    <p:sldId id="257" r:id="rId3"/>
    <p:sldId id="273" r:id="rId4"/>
    <p:sldId id="304" r:id="rId5"/>
    <p:sldId id="306" r:id="rId6"/>
    <p:sldId id="303" r:id="rId7"/>
    <p:sldId id="305" r:id="rId8"/>
    <p:sldId id="307" r:id="rId9"/>
    <p:sldId id="258" r:id="rId10"/>
    <p:sldId id="259" r:id="rId11"/>
    <p:sldId id="290" r:id="rId12"/>
    <p:sldId id="260" r:id="rId13"/>
    <p:sldId id="272" r:id="rId14"/>
    <p:sldId id="298" r:id="rId15"/>
    <p:sldId id="299" r:id="rId16"/>
    <p:sldId id="300" r:id="rId17"/>
    <p:sldId id="301" r:id="rId18"/>
    <p:sldId id="302" r:id="rId19"/>
    <p:sldId id="296" r:id="rId20"/>
    <p:sldId id="297" r:id="rId21"/>
    <p:sldId id="261" r:id="rId22"/>
    <p:sldId id="262" r:id="rId23"/>
    <p:sldId id="274" r:id="rId24"/>
    <p:sldId id="276" r:id="rId25"/>
    <p:sldId id="275" r:id="rId26"/>
    <p:sldId id="289" r:id="rId27"/>
    <p:sldId id="263" r:id="rId28"/>
    <p:sldId id="264" r:id="rId29"/>
    <p:sldId id="267" r:id="rId30"/>
    <p:sldId id="266" r:id="rId31"/>
    <p:sldId id="268" r:id="rId32"/>
    <p:sldId id="288" r:id="rId33"/>
    <p:sldId id="270" r:id="rId34"/>
    <p:sldId id="271" r:id="rId35"/>
    <p:sldId id="277" r:id="rId36"/>
    <p:sldId id="278" r:id="rId37"/>
    <p:sldId id="279" r:id="rId38"/>
    <p:sldId id="280" r:id="rId39"/>
    <p:sldId id="281" r:id="rId40"/>
    <p:sldId id="269" r:id="rId41"/>
    <p:sldId id="287" r:id="rId42"/>
    <p:sldId id="283" r:id="rId43"/>
    <p:sldId id="284" r:id="rId44"/>
    <p:sldId id="285" r:id="rId45"/>
    <p:sldId id="286" r:id="rId46"/>
    <p:sldId id="291" r:id="rId47"/>
    <p:sldId id="293" r:id="rId48"/>
    <p:sldId id="294" r:id="rId49"/>
    <p:sldId id="265" r:id="rId50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10031" autoAdjust="0"/>
    <p:restoredTop sz="94598" autoAdjust="0"/>
  </p:normalViewPr>
  <p:slideViewPr>
    <p:cSldViewPr snapToGrid="0">
      <p:cViewPr>
        <p:scale>
          <a:sx n="150" d="100"/>
          <a:sy n="150" d="100"/>
        </p:scale>
        <p:origin x="-420" y="16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7.wmf"/><Relationship Id="rId2" Type="http://schemas.openxmlformats.org/officeDocument/2006/relationships/image" Target="../media/image6.wmf"/><Relationship Id="rId1" Type="http://schemas.openxmlformats.org/officeDocument/2006/relationships/image" Target="../media/image5.wmf"/><Relationship Id="rId4" Type="http://schemas.openxmlformats.org/officeDocument/2006/relationships/image" Target="../media/image8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.wmf"/><Relationship Id="rId1" Type="http://schemas.openxmlformats.org/officeDocument/2006/relationships/image" Target="../media/image10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.wmf"/><Relationship Id="rId2" Type="http://schemas.openxmlformats.org/officeDocument/2006/relationships/image" Target="../media/image15.wmf"/><Relationship Id="rId1" Type="http://schemas.openxmlformats.org/officeDocument/2006/relationships/image" Target="../media/image14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w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26.wmf"/><Relationship Id="rId1" Type="http://schemas.openxmlformats.org/officeDocument/2006/relationships/image" Target="../media/image25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wmf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33556"/>
            <a:ext cx="9144000" cy="69293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651" name="Title Placeholder 1"/>
          <p:cNvSpPr>
            <a:spLocks noGrp="1"/>
          </p:cNvSpPr>
          <p:nvPr>
            <p:ph type="ctrTitle"/>
          </p:nvPr>
        </p:nvSpPr>
        <p:spPr>
          <a:xfrm>
            <a:off x="685800" y="4076700"/>
            <a:ext cx="7772400" cy="942975"/>
          </a:xfrm>
        </p:spPr>
        <p:txBody>
          <a:bodyPr>
            <a:normAutofit/>
          </a:bodyPr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27652" name="Text Placeholder 2"/>
          <p:cNvSpPr>
            <a:spLocks noGrp="1"/>
          </p:cNvSpPr>
          <p:nvPr>
            <p:ph type="subTitle" idx="1"/>
          </p:nvPr>
        </p:nvSpPr>
        <p:spPr>
          <a:xfrm>
            <a:off x="1371600" y="5219700"/>
            <a:ext cx="6400800" cy="879475"/>
          </a:xfrm>
        </p:spPr>
        <p:txBody>
          <a:bodyPr anchor="ctr" anchorCtr="1">
            <a:normAutofit/>
          </a:bodyPr>
          <a:lstStyle>
            <a:lvl1pPr marL="0" indent="0" algn="ctr">
              <a:buFont typeface="Arial" charset="0"/>
              <a:buNone/>
              <a:defRPr>
                <a:solidFill>
                  <a:schemeClr val="hlink"/>
                </a:solidFill>
              </a:defRPr>
            </a:lvl1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243638"/>
            <a:ext cx="2133600" cy="476250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 b="0">
                <a:solidFill>
                  <a:srgbClr val="898989"/>
                </a:solidFill>
                <a:latin typeface="+mn-lt"/>
              </a:defRPr>
            </a:lvl1pPr>
          </a:lstStyle>
          <a:p>
            <a:pPr>
              <a:defRPr/>
            </a:pPr>
            <a:fld id="{F5368B1C-D0DB-49D4-B4B7-B897541CB705}" type="datetimeFigureOut">
              <a:rPr lang="en-US" smtClean="0"/>
              <a:pPr>
                <a:defRPr/>
              </a:pPr>
              <a:t>2/21/2016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243638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243638"/>
            <a:ext cx="2133600" cy="476250"/>
          </a:xfrm>
        </p:spPr>
        <p:txBody>
          <a:bodyPr/>
          <a:lstStyle>
            <a:lvl1pPr>
              <a:defRPr sz="1200" b="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D391AFD6-1AE9-4580-A04C-2A7171B16A5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 noChangeAspect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 noChangeAspect="1"/>
          </p:cNvSpPr>
          <p:nvPr>
            <p:ph type="sldNum" sz="quarter" idx="11"/>
          </p:nvPr>
        </p:nvSpPr>
        <p:spPr>
          <a:xfrm>
            <a:off x="8021638" y="6356350"/>
            <a:ext cx="969962" cy="363538"/>
          </a:xfrm>
        </p:spPr>
        <p:txBody>
          <a:bodyPr/>
          <a:lstStyle>
            <a:lvl1pPr>
              <a:defRPr b="0"/>
            </a:lvl1pPr>
          </a:lstStyle>
          <a:p>
            <a:pPr>
              <a:defRPr/>
            </a:pPr>
            <a:fld id="{6E954588-8532-426F-A2EF-680516B179C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89013"/>
            <a:ext cx="4038600" cy="51355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89013"/>
            <a:ext cx="4038600" cy="51355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DA2889-C6B3-438A-A129-4955AE64EDD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080539A-103D-4EE8-97B4-73A33AF675A0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2175" y="76200"/>
            <a:ext cx="6838950" cy="5508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989013"/>
            <a:ext cx="4038600" cy="513556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89013"/>
            <a:ext cx="4038600" cy="513556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2602C2E-5E4B-434D-8FB6-5C47AE26E5C1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6"/>
          <p:cNvPicPr>
            <a:picLocks noChangeAspect="1"/>
          </p:cNvPicPr>
          <p:nvPr/>
        </p:nvPicPr>
        <p:blipFill>
          <a:blip r:embed="rId7" cstate="print"/>
          <a:srcRect b="37083"/>
          <a:stretch>
            <a:fillRect/>
          </a:stretch>
        </p:blipFill>
        <p:spPr bwMode="auto">
          <a:xfrm>
            <a:off x="19050" y="0"/>
            <a:ext cx="9124950" cy="431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7" name="Title Placeholder 1"/>
          <p:cNvSpPr>
            <a:spLocks noGrp="1"/>
          </p:cNvSpPr>
          <p:nvPr>
            <p:ph type="title"/>
          </p:nvPr>
        </p:nvSpPr>
        <p:spPr bwMode="auto">
          <a:xfrm>
            <a:off x="2162175" y="76200"/>
            <a:ext cx="6838950" cy="550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smtClean="0"/>
          </a:p>
        </p:txBody>
      </p:sp>
      <p:sp>
        <p:nvSpPr>
          <p:cNvPr id="1028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989013"/>
            <a:ext cx="8229600" cy="5135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smtClean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50888" y="6356350"/>
            <a:ext cx="6705600" cy="363538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ctr">
              <a:defRPr sz="1200" b="0">
                <a:solidFill>
                  <a:srgbClr val="898989"/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16838" y="6356350"/>
            <a:ext cx="969962" cy="363538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r">
              <a:defRPr sz="1400" b="0">
                <a:latin typeface="+mn-lt"/>
              </a:defRPr>
            </a:lvl1pPr>
          </a:lstStyle>
          <a:p>
            <a:pPr>
              <a:defRPr/>
            </a:pPr>
            <a:fld id="{42602C2E-5E4B-434D-8FB6-5C47AE26E5C1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3800" b="1">
          <a:solidFill>
            <a:schemeClr val="tx1"/>
          </a:solidFill>
          <a:latin typeface="+mj-lt"/>
          <a:ea typeface="+mj-ea"/>
          <a:cs typeface="+mj-cs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3800" b="1">
          <a:solidFill>
            <a:schemeClr val="tx1"/>
          </a:solidFill>
          <a:latin typeface="Calibri" pitchFamily="34" charset="0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3800" b="1">
          <a:solidFill>
            <a:schemeClr val="tx1"/>
          </a:solidFill>
          <a:latin typeface="Calibri" pitchFamily="34" charset="0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3800" b="1">
          <a:solidFill>
            <a:schemeClr val="tx1"/>
          </a:solidFill>
          <a:latin typeface="Calibri" pitchFamily="34" charset="0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3800" b="1">
          <a:solidFill>
            <a:schemeClr val="tx1"/>
          </a:solidFill>
          <a:latin typeface="Calibri" pitchFamily="34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3800" b="1">
          <a:solidFill>
            <a:schemeClr val="tx1"/>
          </a:solidFill>
          <a:latin typeface="Calibri" pitchFamily="34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3800" b="1">
          <a:solidFill>
            <a:schemeClr val="tx1"/>
          </a:solidFill>
          <a:latin typeface="Calibri" pitchFamily="34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3800" b="1">
          <a:solidFill>
            <a:schemeClr val="tx1"/>
          </a:solidFill>
          <a:latin typeface="Calibri" pitchFamily="34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3800" b="1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200">
          <a:solidFill>
            <a:schemeClr val="tx1"/>
          </a:solidFill>
          <a:latin typeface="+mn-lt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000">
          <a:solidFill>
            <a:schemeClr val="tx1"/>
          </a:solidFill>
          <a:latin typeface="+mn-lt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>
          <a:solidFill>
            <a:schemeClr val="tx1"/>
          </a:solidFill>
          <a:latin typeface="+mn-lt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</a:defRPr>
      </a:lvl5pPr>
      <a:lvl6pPr marL="25146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</a:defRPr>
      </a:lvl6pPr>
      <a:lvl7pPr marL="29718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</a:defRPr>
      </a:lvl7pPr>
      <a:lvl8pPr marL="3429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</a:defRPr>
      </a:lvl8pPr>
      <a:lvl9pPr marL="3886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w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6.wmf"/><Relationship Id="rId5" Type="http://schemas.openxmlformats.org/officeDocument/2006/relationships/oleObject" Target="../embeddings/oleObject2.bin"/><Relationship Id="rId10" Type="http://schemas.openxmlformats.org/officeDocument/2006/relationships/image" Target="../media/image8.wmf"/><Relationship Id="rId4" Type="http://schemas.openxmlformats.org/officeDocument/2006/relationships/image" Target="../media/image5.wmf"/><Relationship Id="rId9" Type="http://schemas.openxmlformats.org/officeDocument/2006/relationships/oleObject" Target="../embeddings/oleObject4.bin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9.w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1.wmf"/><Relationship Id="rId5" Type="http://schemas.openxmlformats.org/officeDocument/2006/relationships/oleObject" Target="../embeddings/oleObject7.bin"/><Relationship Id="rId4" Type="http://schemas.openxmlformats.org/officeDocument/2006/relationships/image" Target="../media/image10.w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wmf"/><Relationship Id="rId3" Type="http://schemas.openxmlformats.org/officeDocument/2006/relationships/oleObject" Target="../embeddings/oleObject8.bin"/><Relationship Id="rId7" Type="http://schemas.openxmlformats.org/officeDocument/2006/relationships/oleObject" Target="../embeddings/oleObject1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5.wmf"/><Relationship Id="rId5" Type="http://schemas.openxmlformats.org/officeDocument/2006/relationships/oleObject" Target="../embeddings/oleObject9.bin"/><Relationship Id="rId4" Type="http://schemas.openxmlformats.org/officeDocument/2006/relationships/image" Target="../media/image14.wm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wmf"/><Relationship Id="rId3" Type="http://schemas.openxmlformats.org/officeDocument/2006/relationships/image" Target="../media/image18.png"/><Relationship Id="rId7" Type="http://schemas.openxmlformats.org/officeDocument/2006/relationships/oleObject" Target="../embeddings/oleObject1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23.w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26.wmf"/><Relationship Id="rId5" Type="http://schemas.openxmlformats.org/officeDocument/2006/relationships/oleObject" Target="../embeddings/oleObject14.bin"/><Relationship Id="rId4" Type="http://schemas.openxmlformats.org/officeDocument/2006/relationships/image" Target="../media/image25.w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28.w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4" Type="http://schemas.openxmlformats.org/officeDocument/2006/relationships/image" Target="../media/image34.wm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hyperlink" Target="http://cseweb.ucsd.edu/classes/sp06/cse151/lectures/belief-propagation.pdf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sz="2800" b="1" u="sng" dirty="0" smtClean="0"/>
              <a:t>Square Jigsaw Puzzle Solver Literature Review</a:t>
            </a:r>
            <a:endParaRPr lang="en-US" sz="2800" b="1" u="sng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pPr fontAlgn="auto">
              <a:spcAft>
                <a:spcPts val="0"/>
              </a:spcAft>
              <a:buFont typeface="Wingdings 3"/>
              <a:buNone/>
              <a:defRPr/>
            </a:pPr>
            <a:r>
              <a:rPr lang="en-US" b="1" dirty="0" smtClean="0">
                <a:solidFill>
                  <a:srgbClr val="000099"/>
                </a:solidFill>
              </a:rPr>
              <a:t>Prepared </a:t>
            </a:r>
            <a:r>
              <a:rPr lang="en-US" b="1" dirty="0" smtClean="0">
                <a:solidFill>
                  <a:srgbClr val="000099"/>
                </a:solidFill>
              </a:rPr>
              <a:t>by: </a:t>
            </a:r>
            <a:r>
              <a:rPr lang="en-US" dirty="0" smtClean="0">
                <a:solidFill>
                  <a:schemeClr val="tx1"/>
                </a:solidFill>
              </a:rPr>
              <a:t>Zayd </a:t>
            </a:r>
            <a:r>
              <a:rPr lang="en-US" dirty="0" smtClean="0">
                <a:solidFill>
                  <a:schemeClr val="tx1"/>
                </a:solidFill>
              </a:rPr>
              <a:t>Hammoudeh</a:t>
            </a:r>
          </a:p>
          <a:p>
            <a:pPr fontAlgn="auto">
              <a:spcAft>
                <a:spcPts val="0"/>
              </a:spcAft>
              <a:buFont typeface="Wingdings 3"/>
              <a:buNone/>
              <a:defRPr/>
            </a:pPr>
            <a:r>
              <a:rPr lang="en-US" dirty="0" smtClean="0">
                <a:solidFill>
                  <a:schemeClr val="tx1"/>
                </a:solidFill>
              </a:rPr>
              <a:t>(zayd.hammoudeh@sjsu.edu)</a:t>
            </a:r>
            <a:endParaRPr 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b="1" dirty="0" smtClean="0"/>
              <a:t>Graphical Model of the </a:t>
            </a:r>
            <a:br>
              <a:rPr lang="en-US" b="1" dirty="0" smtClean="0"/>
            </a:br>
            <a:r>
              <a:rPr lang="en-US" b="1" dirty="0" smtClean="0"/>
              <a:t>Jigsaw Puzzle Problem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1828800"/>
          </a:xfrm>
        </p:spPr>
        <p:txBody>
          <a:bodyPr>
            <a:normAutofit fontScale="70000" lnSpcReduction="20000"/>
          </a:bodyPr>
          <a:lstStyle/>
          <a:p>
            <a:pPr marL="274320" indent="-274320" fontAlgn="auto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/>
              <a:t>The Jigsaw Puzzle Problem can be modeled using a graph:</a:t>
            </a:r>
          </a:p>
          <a:p>
            <a:pPr marL="548640" lvl="1" indent="-274320" fontAlgn="auto">
              <a:spcAft>
                <a:spcPts val="0"/>
              </a:spcAft>
              <a:buFont typeface="Wingdings 3"/>
              <a:buChar char=""/>
              <a:defRPr/>
            </a:pPr>
            <a:r>
              <a:rPr lang="en-US" b="1" dirty="0" smtClean="0"/>
              <a:t>Node: </a:t>
            </a:r>
            <a:r>
              <a:rPr lang="en-US" dirty="0" smtClean="0"/>
              <a:t>Represents a patch location in the source image</a:t>
            </a:r>
          </a:p>
          <a:p>
            <a:pPr marL="548640" lvl="1" indent="-274320" fontAlgn="auto">
              <a:spcAft>
                <a:spcPts val="0"/>
              </a:spcAft>
              <a:buFont typeface="Wingdings 3"/>
              <a:buChar char=""/>
              <a:defRPr/>
            </a:pPr>
            <a:r>
              <a:rPr lang="en-US" b="1" dirty="0" smtClean="0"/>
              <a:t>Node Label: </a:t>
            </a:r>
            <a:r>
              <a:rPr lang="en-US" dirty="0" smtClean="0"/>
              <a:t>Patch Contents</a:t>
            </a:r>
          </a:p>
          <a:p>
            <a:pPr marL="548640" lvl="1" indent="-274320" fontAlgn="auto">
              <a:spcAft>
                <a:spcPts val="0"/>
              </a:spcAft>
              <a:buFont typeface="Wingdings 3"/>
              <a:buChar char=""/>
              <a:defRPr/>
            </a:pPr>
            <a:r>
              <a:rPr lang="en-US" b="1" dirty="0" smtClean="0"/>
              <a:t>Edges: </a:t>
            </a:r>
            <a:r>
              <a:rPr lang="en-US" dirty="0" smtClean="0"/>
              <a:t>Link neighboring patches</a:t>
            </a:r>
          </a:p>
          <a:p>
            <a:pPr marL="274320" indent="-274320" fontAlgn="auto">
              <a:spcAft>
                <a:spcPts val="0"/>
              </a:spcAft>
              <a:buFont typeface="Wingdings 3"/>
              <a:buChar char=""/>
              <a:defRPr/>
            </a:pPr>
            <a:endParaRPr lang="en-US" dirty="0" smtClean="0"/>
          </a:p>
          <a:p>
            <a:pPr marL="274320" indent="-274320" fontAlgn="auto">
              <a:spcAft>
                <a:spcPts val="0"/>
              </a:spcAft>
              <a:buFont typeface="Wingdings 3"/>
              <a:buChar char=""/>
              <a:defRPr/>
            </a:pPr>
            <a:r>
              <a:rPr lang="en-US" b="1" dirty="0" smtClean="0"/>
              <a:t>Jigsaw Puzzle Problem Reduction: </a:t>
            </a:r>
            <a:r>
              <a:rPr lang="en-US" dirty="0" smtClean="0"/>
              <a:t>Find the most likely patch configuration to cover the graph.</a:t>
            </a:r>
          </a:p>
        </p:txBody>
      </p:sp>
      <p:pic>
        <p:nvPicPr>
          <p:cNvPr id="18435" name="Picture 3" descr="Jigsaw Puzzle Example.png"/>
          <p:cNvPicPr>
            <a:picLocks noChangeAspect="1"/>
          </p:cNvPicPr>
          <p:nvPr/>
        </p:nvPicPr>
        <p:blipFill>
          <a:blip r:embed="rId2"/>
          <a:srcRect l="67500" t="2441" r="833" b="2374"/>
          <a:stretch>
            <a:fillRect/>
          </a:stretch>
        </p:blipFill>
        <p:spPr bwMode="auto">
          <a:xfrm>
            <a:off x="2895600" y="3200400"/>
            <a:ext cx="2895600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6" name="Straight Connector 5"/>
          <p:cNvCxnSpPr/>
          <p:nvPr/>
        </p:nvCxnSpPr>
        <p:spPr>
          <a:xfrm>
            <a:off x="3182938" y="3360738"/>
            <a:ext cx="152400" cy="0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3182938" y="3698875"/>
            <a:ext cx="152400" cy="0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3182938" y="4013200"/>
            <a:ext cx="152400" cy="0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3182938" y="4333875"/>
            <a:ext cx="152400" cy="0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3182938" y="4670425"/>
            <a:ext cx="152400" cy="0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3182938" y="4984750"/>
            <a:ext cx="152400" cy="0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3182938" y="5305425"/>
            <a:ext cx="152400" cy="0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3182938" y="5643563"/>
            <a:ext cx="152400" cy="0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3182938" y="5956300"/>
            <a:ext cx="152400" cy="0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rot="5400000">
            <a:off x="2986088" y="3548063"/>
            <a:ext cx="152400" cy="0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rot="5400000">
            <a:off x="2986088" y="3848100"/>
            <a:ext cx="152400" cy="0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5400000">
            <a:off x="2986088" y="4183063"/>
            <a:ext cx="152400" cy="0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rot="5400000">
            <a:off x="2986088" y="4483100"/>
            <a:ext cx="152400" cy="0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>
            <a:off x="2986088" y="4830763"/>
            <a:ext cx="152400" cy="0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rot="5400000">
            <a:off x="2986088" y="5129213"/>
            <a:ext cx="152400" cy="0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rot="5400000">
            <a:off x="2986088" y="5465763"/>
            <a:ext cx="152400" cy="0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rot="5400000">
            <a:off x="2986088" y="5765800"/>
            <a:ext cx="152400" cy="0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3516313" y="3367088"/>
            <a:ext cx="152400" cy="0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3516313" y="3705225"/>
            <a:ext cx="152400" cy="0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3516313" y="4017963"/>
            <a:ext cx="152400" cy="0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3516313" y="4338638"/>
            <a:ext cx="152400" cy="0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3516313" y="4676775"/>
            <a:ext cx="152400" cy="0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3516313" y="4991100"/>
            <a:ext cx="152400" cy="0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3516313" y="5311775"/>
            <a:ext cx="152400" cy="0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3516313" y="5648325"/>
            <a:ext cx="152400" cy="0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3516313" y="5962650"/>
            <a:ext cx="152400" cy="0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rot="5400000">
            <a:off x="3319463" y="3554413"/>
            <a:ext cx="152400" cy="0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rot="5400000">
            <a:off x="3319463" y="3852863"/>
            <a:ext cx="152400" cy="0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rot="5400000">
            <a:off x="3319463" y="4189413"/>
            <a:ext cx="152400" cy="0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rot="5400000">
            <a:off x="3319463" y="4487863"/>
            <a:ext cx="152400" cy="0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rot="5400000">
            <a:off x="3319463" y="4837113"/>
            <a:ext cx="152400" cy="0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rot="5400000">
            <a:off x="3319463" y="5135563"/>
            <a:ext cx="152400" cy="0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rot="5400000">
            <a:off x="3319463" y="5472113"/>
            <a:ext cx="152400" cy="0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rot="5400000">
            <a:off x="3319463" y="5770563"/>
            <a:ext cx="152400" cy="0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3827463" y="3367088"/>
            <a:ext cx="152400" cy="0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3827463" y="3705225"/>
            <a:ext cx="152400" cy="0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3827463" y="4017963"/>
            <a:ext cx="152400" cy="0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3827463" y="4338638"/>
            <a:ext cx="152400" cy="0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3827463" y="4676775"/>
            <a:ext cx="152400" cy="0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3827463" y="4991100"/>
            <a:ext cx="152400" cy="0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3827463" y="5311775"/>
            <a:ext cx="152400" cy="0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3827463" y="5648325"/>
            <a:ext cx="152400" cy="0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3827463" y="5962650"/>
            <a:ext cx="152400" cy="0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rot="5400000">
            <a:off x="3630613" y="3554413"/>
            <a:ext cx="152400" cy="0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rot="5400000">
            <a:off x="3630613" y="3852863"/>
            <a:ext cx="152400" cy="0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rot="5400000">
            <a:off x="3630613" y="4189413"/>
            <a:ext cx="152400" cy="0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rot="5400000">
            <a:off x="3630613" y="4487863"/>
            <a:ext cx="152400" cy="0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rot="5400000">
            <a:off x="3630613" y="4837113"/>
            <a:ext cx="152400" cy="0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rot="5400000">
            <a:off x="3630613" y="5135563"/>
            <a:ext cx="152400" cy="0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rot="5400000">
            <a:off x="3630613" y="5472113"/>
            <a:ext cx="152400" cy="0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rot="5400000">
            <a:off x="3630613" y="5770563"/>
            <a:ext cx="152400" cy="0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4171950" y="3392488"/>
            <a:ext cx="152400" cy="0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4171950" y="3730625"/>
            <a:ext cx="152400" cy="0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4171950" y="4044950"/>
            <a:ext cx="152400" cy="0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4171950" y="4365625"/>
            <a:ext cx="152400" cy="0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4171950" y="4702175"/>
            <a:ext cx="152400" cy="0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4171950" y="5016500"/>
            <a:ext cx="152400" cy="0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4171950" y="5337175"/>
            <a:ext cx="152400" cy="0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4171950" y="5675313"/>
            <a:ext cx="152400" cy="0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4171950" y="5988050"/>
            <a:ext cx="152400" cy="0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rot="5400000">
            <a:off x="3975100" y="3579813"/>
            <a:ext cx="152400" cy="0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rot="5400000">
            <a:off x="3975100" y="3878263"/>
            <a:ext cx="152400" cy="0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 rot="5400000">
            <a:off x="3975100" y="4214813"/>
            <a:ext cx="152400" cy="0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 rot="5400000">
            <a:off x="3975100" y="4514850"/>
            <a:ext cx="152400" cy="0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 rot="5400000">
            <a:off x="3975100" y="4862513"/>
            <a:ext cx="152400" cy="0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 rot="5400000">
            <a:off x="3975100" y="5160963"/>
            <a:ext cx="152400" cy="0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 rot="5400000">
            <a:off x="3975100" y="5497513"/>
            <a:ext cx="152400" cy="0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 rot="5400000">
            <a:off x="3975100" y="5797550"/>
            <a:ext cx="152400" cy="0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4440238" y="3392488"/>
            <a:ext cx="152400" cy="0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>
            <a:off x="4440238" y="3730625"/>
            <a:ext cx="152400" cy="0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>
            <a:off x="4440238" y="4044950"/>
            <a:ext cx="152400" cy="0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4440238" y="4365625"/>
            <a:ext cx="152400" cy="0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4440238" y="4702175"/>
            <a:ext cx="152400" cy="0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4440238" y="5016500"/>
            <a:ext cx="152400" cy="0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4440238" y="5337175"/>
            <a:ext cx="152400" cy="0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4440238" y="5675313"/>
            <a:ext cx="152400" cy="0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>
            <a:off x="4440238" y="5988050"/>
            <a:ext cx="152400" cy="0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 rot="5400000">
            <a:off x="4243388" y="3579813"/>
            <a:ext cx="152400" cy="0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/>
          <p:nvPr/>
        </p:nvCxnSpPr>
        <p:spPr>
          <a:xfrm rot="5400000">
            <a:off x="4243388" y="3878263"/>
            <a:ext cx="152400" cy="0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 rot="5400000">
            <a:off x="4243388" y="4214813"/>
            <a:ext cx="152400" cy="0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 rot="5400000">
            <a:off x="4243388" y="4514850"/>
            <a:ext cx="152400" cy="0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 rot="5400000">
            <a:off x="4243388" y="4862513"/>
            <a:ext cx="152400" cy="0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 rot="5400000">
            <a:off x="4243388" y="5160963"/>
            <a:ext cx="152400" cy="0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 rot="5400000">
            <a:off x="4243388" y="5497513"/>
            <a:ext cx="152400" cy="0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 rot="5400000">
            <a:off x="4243388" y="5797550"/>
            <a:ext cx="152400" cy="0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>
            <a:off x="4773613" y="3398838"/>
            <a:ext cx="152400" cy="0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>
            <a:off x="4773613" y="3736975"/>
            <a:ext cx="152400" cy="0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>
            <a:off x="4773613" y="4049713"/>
            <a:ext cx="152400" cy="0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>
            <a:off x="4773613" y="4370388"/>
            <a:ext cx="152400" cy="0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>
            <a:off x="4773613" y="4708525"/>
            <a:ext cx="152400" cy="0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>
            <a:off x="4773613" y="5021263"/>
            <a:ext cx="152400" cy="0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>
            <a:off x="4773613" y="5341938"/>
            <a:ext cx="152400" cy="0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>
            <a:off x="4773613" y="5680075"/>
            <a:ext cx="152400" cy="0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/>
          <p:nvPr/>
        </p:nvCxnSpPr>
        <p:spPr>
          <a:xfrm>
            <a:off x="4773613" y="5994400"/>
            <a:ext cx="152400" cy="0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 rot="5400000">
            <a:off x="4576763" y="3586163"/>
            <a:ext cx="152400" cy="0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/>
          <p:nvPr/>
        </p:nvCxnSpPr>
        <p:spPr>
          <a:xfrm rot="5400000">
            <a:off x="4576763" y="3884613"/>
            <a:ext cx="152400" cy="0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 rot="5400000">
            <a:off x="4576763" y="4221163"/>
            <a:ext cx="152400" cy="0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 rot="5400000">
            <a:off x="4576763" y="4519613"/>
            <a:ext cx="152400" cy="0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 rot="5400000">
            <a:off x="4576763" y="4868863"/>
            <a:ext cx="152400" cy="0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>
          <a:xfrm rot="5400000">
            <a:off x="4576763" y="5167313"/>
            <a:ext cx="152400" cy="0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/>
          <p:nvPr/>
        </p:nvCxnSpPr>
        <p:spPr>
          <a:xfrm rot="5400000">
            <a:off x="4576763" y="5503863"/>
            <a:ext cx="152400" cy="0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/>
          <p:nvPr/>
        </p:nvCxnSpPr>
        <p:spPr>
          <a:xfrm rot="5400000">
            <a:off x="4576763" y="5802313"/>
            <a:ext cx="152400" cy="0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>
            <a:off x="5083175" y="3398838"/>
            <a:ext cx="152400" cy="0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/>
          <p:nvPr/>
        </p:nvCxnSpPr>
        <p:spPr>
          <a:xfrm>
            <a:off x="5083175" y="3736975"/>
            <a:ext cx="152400" cy="0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>
            <a:off x="5083175" y="4049713"/>
            <a:ext cx="152400" cy="0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>
            <a:off x="5083175" y="4370388"/>
            <a:ext cx="152400" cy="0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/>
          <p:nvPr/>
        </p:nvCxnSpPr>
        <p:spPr>
          <a:xfrm>
            <a:off x="5083175" y="4708525"/>
            <a:ext cx="152400" cy="0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/>
          <p:nvPr/>
        </p:nvCxnSpPr>
        <p:spPr>
          <a:xfrm>
            <a:off x="5083175" y="5021263"/>
            <a:ext cx="152400" cy="0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/>
          <p:cNvCxnSpPr/>
          <p:nvPr/>
        </p:nvCxnSpPr>
        <p:spPr>
          <a:xfrm>
            <a:off x="5083175" y="5341938"/>
            <a:ext cx="152400" cy="0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/>
          <p:nvPr/>
        </p:nvCxnSpPr>
        <p:spPr>
          <a:xfrm>
            <a:off x="5083175" y="5680075"/>
            <a:ext cx="152400" cy="0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/>
          <p:cNvCxnSpPr/>
          <p:nvPr/>
        </p:nvCxnSpPr>
        <p:spPr>
          <a:xfrm>
            <a:off x="5083175" y="5994400"/>
            <a:ext cx="152400" cy="0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/>
          <p:cNvCxnSpPr/>
          <p:nvPr/>
        </p:nvCxnSpPr>
        <p:spPr>
          <a:xfrm rot="5400000">
            <a:off x="4886325" y="3586163"/>
            <a:ext cx="152400" cy="0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/>
          <p:cNvCxnSpPr/>
          <p:nvPr/>
        </p:nvCxnSpPr>
        <p:spPr>
          <a:xfrm rot="5400000">
            <a:off x="4886325" y="3884613"/>
            <a:ext cx="152400" cy="0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/>
          <p:cNvCxnSpPr/>
          <p:nvPr/>
        </p:nvCxnSpPr>
        <p:spPr>
          <a:xfrm rot="5400000">
            <a:off x="4886325" y="4221163"/>
            <a:ext cx="152400" cy="0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/>
          <p:cNvCxnSpPr/>
          <p:nvPr/>
        </p:nvCxnSpPr>
        <p:spPr>
          <a:xfrm rot="5400000">
            <a:off x="4886325" y="4519613"/>
            <a:ext cx="152400" cy="0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/>
          <p:nvPr/>
        </p:nvCxnSpPr>
        <p:spPr>
          <a:xfrm rot="5400000">
            <a:off x="4886325" y="4868863"/>
            <a:ext cx="152400" cy="0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/>
          <p:cNvCxnSpPr/>
          <p:nvPr/>
        </p:nvCxnSpPr>
        <p:spPr>
          <a:xfrm rot="5400000">
            <a:off x="4886325" y="5167313"/>
            <a:ext cx="152400" cy="0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/>
          <p:cNvCxnSpPr/>
          <p:nvPr/>
        </p:nvCxnSpPr>
        <p:spPr>
          <a:xfrm rot="5400000">
            <a:off x="4886325" y="5503863"/>
            <a:ext cx="152400" cy="0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/>
          <p:cNvCxnSpPr/>
          <p:nvPr/>
        </p:nvCxnSpPr>
        <p:spPr>
          <a:xfrm rot="5400000">
            <a:off x="4886325" y="5802313"/>
            <a:ext cx="152400" cy="0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/>
          <p:nvPr/>
        </p:nvCxnSpPr>
        <p:spPr>
          <a:xfrm>
            <a:off x="5429250" y="3424238"/>
            <a:ext cx="152400" cy="0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/>
          <p:nvPr/>
        </p:nvCxnSpPr>
        <p:spPr>
          <a:xfrm>
            <a:off x="5429250" y="3762375"/>
            <a:ext cx="152400" cy="0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/>
          <p:nvPr/>
        </p:nvCxnSpPr>
        <p:spPr>
          <a:xfrm>
            <a:off x="5429250" y="4076700"/>
            <a:ext cx="152400" cy="0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/>
          <p:cNvCxnSpPr/>
          <p:nvPr/>
        </p:nvCxnSpPr>
        <p:spPr>
          <a:xfrm>
            <a:off x="5429250" y="4397375"/>
            <a:ext cx="152400" cy="0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/>
          <p:cNvCxnSpPr/>
          <p:nvPr/>
        </p:nvCxnSpPr>
        <p:spPr>
          <a:xfrm>
            <a:off x="5429250" y="4733925"/>
            <a:ext cx="152400" cy="0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/>
          <p:cNvCxnSpPr/>
          <p:nvPr/>
        </p:nvCxnSpPr>
        <p:spPr>
          <a:xfrm>
            <a:off x="5429250" y="5048250"/>
            <a:ext cx="152400" cy="0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/>
          <p:cNvCxnSpPr/>
          <p:nvPr/>
        </p:nvCxnSpPr>
        <p:spPr>
          <a:xfrm>
            <a:off x="5429250" y="5368925"/>
            <a:ext cx="152400" cy="0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/>
          <p:cNvCxnSpPr/>
          <p:nvPr/>
        </p:nvCxnSpPr>
        <p:spPr>
          <a:xfrm>
            <a:off x="5429250" y="5707063"/>
            <a:ext cx="152400" cy="0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/>
          <p:cNvCxnSpPr/>
          <p:nvPr/>
        </p:nvCxnSpPr>
        <p:spPr>
          <a:xfrm>
            <a:off x="5429250" y="6019800"/>
            <a:ext cx="152400" cy="0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/>
          <p:cNvCxnSpPr/>
          <p:nvPr/>
        </p:nvCxnSpPr>
        <p:spPr>
          <a:xfrm rot="5400000">
            <a:off x="5232400" y="3611563"/>
            <a:ext cx="152400" cy="0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/>
          <p:cNvCxnSpPr/>
          <p:nvPr/>
        </p:nvCxnSpPr>
        <p:spPr>
          <a:xfrm rot="5400000">
            <a:off x="5232400" y="3910013"/>
            <a:ext cx="152400" cy="0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/>
          <p:cNvCxnSpPr/>
          <p:nvPr/>
        </p:nvCxnSpPr>
        <p:spPr>
          <a:xfrm rot="5400000">
            <a:off x="5232400" y="4246563"/>
            <a:ext cx="152400" cy="0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/>
          <p:cNvCxnSpPr/>
          <p:nvPr/>
        </p:nvCxnSpPr>
        <p:spPr>
          <a:xfrm rot="5400000">
            <a:off x="5232400" y="4546600"/>
            <a:ext cx="152400" cy="0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/>
          <p:cNvCxnSpPr/>
          <p:nvPr/>
        </p:nvCxnSpPr>
        <p:spPr>
          <a:xfrm rot="5400000">
            <a:off x="5232400" y="4894263"/>
            <a:ext cx="152400" cy="0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/>
          <p:cNvCxnSpPr/>
          <p:nvPr/>
        </p:nvCxnSpPr>
        <p:spPr>
          <a:xfrm rot="5400000">
            <a:off x="5232400" y="5192713"/>
            <a:ext cx="152400" cy="0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/>
          <p:cNvCxnSpPr/>
          <p:nvPr/>
        </p:nvCxnSpPr>
        <p:spPr>
          <a:xfrm rot="5400000">
            <a:off x="5232400" y="5529263"/>
            <a:ext cx="152400" cy="0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/>
          <p:cNvCxnSpPr/>
          <p:nvPr/>
        </p:nvCxnSpPr>
        <p:spPr>
          <a:xfrm rot="5400000">
            <a:off x="5232400" y="5827713"/>
            <a:ext cx="152400" cy="0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/>
          <p:cNvCxnSpPr/>
          <p:nvPr/>
        </p:nvCxnSpPr>
        <p:spPr>
          <a:xfrm rot="5400000">
            <a:off x="5580063" y="3554413"/>
            <a:ext cx="152400" cy="0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/>
          <p:cNvCxnSpPr/>
          <p:nvPr/>
        </p:nvCxnSpPr>
        <p:spPr>
          <a:xfrm rot="5400000">
            <a:off x="5580063" y="3852863"/>
            <a:ext cx="152400" cy="0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/>
          <p:cNvCxnSpPr/>
          <p:nvPr/>
        </p:nvCxnSpPr>
        <p:spPr>
          <a:xfrm rot="5400000">
            <a:off x="5580063" y="4189413"/>
            <a:ext cx="152400" cy="0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/>
          <p:cNvCxnSpPr/>
          <p:nvPr/>
        </p:nvCxnSpPr>
        <p:spPr>
          <a:xfrm rot="5400000">
            <a:off x="5580063" y="4487863"/>
            <a:ext cx="152400" cy="0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/>
          <p:cNvCxnSpPr/>
          <p:nvPr/>
        </p:nvCxnSpPr>
        <p:spPr>
          <a:xfrm rot="5400000">
            <a:off x="5580063" y="4837113"/>
            <a:ext cx="152400" cy="0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/>
          <p:cNvCxnSpPr/>
          <p:nvPr/>
        </p:nvCxnSpPr>
        <p:spPr>
          <a:xfrm rot="5400000">
            <a:off x="5580063" y="5135563"/>
            <a:ext cx="152400" cy="0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/>
          <p:cNvCxnSpPr/>
          <p:nvPr/>
        </p:nvCxnSpPr>
        <p:spPr>
          <a:xfrm rot="5400000">
            <a:off x="5580063" y="5472113"/>
            <a:ext cx="152400" cy="0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/>
          <p:cNvCxnSpPr/>
          <p:nvPr/>
        </p:nvCxnSpPr>
        <p:spPr>
          <a:xfrm rot="5400000">
            <a:off x="5580063" y="5770563"/>
            <a:ext cx="152400" cy="0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2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2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2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2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2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2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2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2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2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2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2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2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2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2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2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2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2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2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2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2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2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2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2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2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2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2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" dur="2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2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2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2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0" dur="2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3" dur="2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6" dur="2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2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2" dur="2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5" dur="2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8" dur="2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1" dur="2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4" dur="2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7" dur="2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0" dur="2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3" dur="2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6" dur="2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9" dur="2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2" dur="2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5" dur="2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8" dur="2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1" dur="2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4" dur="2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7" dur="2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0" dur="2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3" dur="2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6" dur="2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9" dur="2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2" dur="2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5" dur="2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8" dur="2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1" dur="2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4" dur="2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7" dur="2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0" dur="2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3" dur="2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6" dur="2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9" dur="2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2" dur="2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5" dur="2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8" dur="2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1" dur="2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4" dur="2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7" dur="2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0" dur="2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3" dur="2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6" dur="2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9" dur="2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2" dur="2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5" dur="2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8" dur="2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1" dur="2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4" dur="2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7" dur="2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0" dur="2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3" dur="2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6" dur="2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9" dur="2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2" dur="2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5" dur="20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8" dur="20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1" dur="2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4" dur="2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7" dur="20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0" dur="20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3" dur="2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6" dur="2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9" dur="20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2" dur="2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5" dur="2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8" dur="20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1" dur="20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4" dur="20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7" dur="20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0" dur="20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3" dur="2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6" dur="2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9" dur="2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2" dur="20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5" dur="2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8" dur="2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1" dur="2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4" dur="20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7" dur="2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0" dur="2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3" dur="2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6" dur="20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1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smtClean="0"/>
              <a:t>Background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fontAlgn="auto">
              <a:spcAft>
                <a:spcPts val="0"/>
              </a:spcAft>
              <a:buFont typeface="Wingdings 3"/>
              <a:buNone/>
              <a:defRPr/>
            </a:pPr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b="1" dirty="0" smtClean="0"/>
              <a:t>Previous Research into the Graphical Model and New Extensions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74320" indent="-274320" fontAlgn="auto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/>
              <a:t>Cho </a:t>
            </a:r>
            <a:r>
              <a:rPr lang="en-US" i="1" dirty="0" smtClean="0"/>
              <a:t>et al</a:t>
            </a:r>
            <a:r>
              <a:rPr lang="en-US" dirty="0" smtClean="0"/>
              <a:t>. solved the patch configuration problem in their previous </a:t>
            </a:r>
            <a:r>
              <a:rPr lang="en-US" i="1" dirty="0" smtClean="0"/>
              <a:t>patch transform </a:t>
            </a:r>
            <a:r>
              <a:rPr lang="en-US" dirty="0" smtClean="0"/>
              <a:t>work (2008), but this work assumed access to a low-resolution version of the original image. </a:t>
            </a:r>
          </a:p>
          <a:p>
            <a:pPr marL="548640" lvl="1" indent="-274320" fontAlgn="auto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/>
              <a:t>In many jigsaw puzzle problem scenarios, this assumption is not valid.</a:t>
            </a:r>
          </a:p>
          <a:p>
            <a:pPr marL="548640" lvl="1" indent="-274320" fontAlgn="auto">
              <a:spcAft>
                <a:spcPts val="0"/>
              </a:spcAft>
              <a:buFont typeface="Wingdings 3"/>
              <a:buChar char=""/>
              <a:defRPr/>
            </a:pPr>
            <a:endParaRPr lang="en-US" dirty="0" smtClean="0"/>
          </a:p>
          <a:p>
            <a:pPr marL="274320" indent="-274320" fontAlgn="auto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/>
              <a:t>This paper evaluates two methods to address this issue:</a:t>
            </a:r>
          </a:p>
          <a:p>
            <a:pPr marL="971550" lvl="1" indent="-514350" fontAlgn="auto"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i="1" dirty="0" smtClean="0"/>
              <a:t>Dense-and-Noisy</a:t>
            </a:r>
            <a:r>
              <a:rPr lang="en-US" dirty="0" smtClean="0"/>
              <a:t> Local Evidence – Estimate a low resolution image from the set of patches.  </a:t>
            </a:r>
          </a:p>
          <a:p>
            <a:pPr marL="971550" lvl="1" indent="-514350" fontAlgn="auto"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i="1" dirty="0" smtClean="0"/>
              <a:t>Spare-and-Accurate</a:t>
            </a:r>
            <a:r>
              <a:rPr lang="en-US" dirty="0" smtClean="0"/>
              <a:t> Local Evidence – Fix a small number of </a:t>
            </a:r>
            <a:r>
              <a:rPr lang="en-US" i="1" dirty="0" smtClean="0"/>
              <a:t>anchor </a:t>
            </a:r>
            <a:r>
              <a:rPr lang="en-US" dirty="0" smtClean="0"/>
              <a:t>patches at their correct locations.</a:t>
            </a:r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1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smtClean="0"/>
              <a:t>Conditional Probability Review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371600"/>
            <a:ext cx="8610600" cy="4754563"/>
          </a:xfrm>
        </p:spPr>
        <p:txBody>
          <a:bodyPr>
            <a:normAutofit fontScale="85000" lnSpcReduction="20000"/>
          </a:bodyPr>
          <a:lstStyle/>
          <a:p>
            <a:pPr marL="274320" indent="-274320" fontAlgn="auto">
              <a:spcAft>
                <a:spcPts val="0"/>
              </a:spcAft>
              <a:buFont typeface="Wingdings 3"/>
              <a:buChar char=""/>
              <a:defRPr/>
            </a:pPr>
            <a:r>
              <a:rPr lang="en-US" sz="2400" dirty="0" smtClean="0"/>
              <a:t>Given two random events, A and B, the probability of A given B is defined as:</a:t>
            </a:r>
          </a:p>
          <a:p>
            <a:pPr marL="274320" indent="-274320" fontAlgn="auto">
              <a:spcAft>
                <a:spcPts val="0"/>
              </a:spcAft>
              <a:buFont typeface="Wingdings 3"/>
              <a:buNone/>
              <a:defRPr/>
            </a:pPr>
            <a:endParaRPr lang="en-US" sz="2100" dirty="0" smtClean="0"/>
          </a:p>
          <a:p>
            <a:pPr marL="274320" indent="-274320" fontAlgn="auto">
              <a:spcAft>
                <a:spcPts val="0"/>
              </a:spcAft>
              <a:buFont typeface="Wingdings 3"/>
              <a:buNone/>
              <a:defRPr/>
            </a:pPr>
            <a:r>
              <a:rPr lang="en-US" sz="2100" dirty="0" smtClean="0"/>
              <a:t/>
            </a:r>
            <a:br>
              <a:rPr lang="en-US" sz="2100" dirty="0" smtClean="0"/>
            </a:br>
            <a:endParaRPr lang="en-US" sz="2100" dirty="0" smtClean="0"/>
          </a:p>
          <a:p>
            <a:pPr marL="548640" lvl="1" indent="-274320" fontAlgn="auto">
              <a:spcAft>
                <a:spcPts val="0"/>
              </a:spcAft>
              <a:buFont typeface="Wingdings 3"/>
              <a:buChar char=""/>
              <a:defRPr/>
            </a:pPr>
            <a:r>
              <a:rPr lang="en-US" sz="2100" dirty="0" smtClean="0"/>
              <a:t>Example: Two six sided dice are rolled. Given that the sum of the two dice is less than or equal to 5, what is the probability the first roll was 2?</a:t>
            </a:r>
          </a:p>
          <a:p>
            <a:pPr marL="548640" lvl="1" indent="-274320" fontAlgn="auto">
              <a:spcAft>
                <a:spcPts val="0"/>
              </a:spcAft>
              <a:buFont typeface="Wingdings 3"/>
              <a:buChar char=""/>
              <a:defRPr/>
            </a:pPr>
            <a:endParaRPr lang="en-US" dirty="0" smtClean="0"/>
          </a:p>
          <a:p>
            <a:pPr marL="548640" lvl="1" indent="-274320" fontAlgn="auto">
              <a:spcAft>
                <a:spcPts val="0"/>
              </a:spcAft>
              <a:buFont typeface="Wingdings 3"/>
              <a:buNone/>
              <a:defRPr/>
            </a:pP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  <a:p>
            <a:pPr marL="274320" indent="-274320" fontAlgn="auto">
              <a:spcAft>
                <a:spcPts val="0"/>
              </a:spcAft>
              <a:buFont typeface="Wingdings 3"/>
              <a:buChar char=""/>
              <a:defRPr/>
            </a:pPr>
            <a:r>
              <a:rPr lang="en-US" sz="2400" dirty="0" smtClean="0"/>
              <a:t>If A and B are independent, then:</a:t>
            </a:r>
          </a:p>
          <a:p>
            <a:pPr marL="274320" indent="-274320" fontAlgn="auto">
              <a:spcAft>
                <a:spcPts val="0"/>
              </a:spcAft>
              <a:buFont typeface="Wingdings 3"/>
              <a:buChar char=""/>
              <a:defRPr/>
            </a:pPr>
            <a:endParaRPr lang="en-US" sz="600" dirty="0"/>
          </a:p>
          <a:p>
            <a:pPr marL="274320" indent="-274320" fontAlgn="auto">
              <a:spcAft>
                <a:spcPts val="0"/>
              </a:spcAft>
              <a:buFont typeface="Wingdings 3"/>
              <a:buNone/>
              <a:defRPr/>
            </a:pP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marL="274320" indent="-274320" fontAlgn="auto">
              <a:spcAft>
                <a:spcPts val="0"/>
              </a:spcAft>
              <a:buFont typeface="Wingdings 3"/>
              <a:buChar char=""/>
              <a:defRPr/>
            </a:pPr>
            <a:endParaRPr lang="en-US" dirty="0" smtClean="0"/>
          </a:p>
          <a:p>
            <a:pPr marL="274320" indent="-274320" fontAlgn="auto">
              <a:spcAft>
                <a:spcPts val="0"/>
              </a:spcAft>
              <a:buFont typeface="Wingdings 3"/>
              <a:buChar char=""/>
              <a:defRPr/>
            </a:pPr>
            <a:r>
              <a:rPr lang="en-US" sz="2400" b="1" dirty="0" smtClean="0"/>
              <a:t>Notation: </a:t>
            </a:r>
            <a:r>
              <a:rPr lang="en-US" sz="2400" dirty="0" smtClean="0"/>
              <a:t>Let </a:t>
            </a:r>
            <a:r>
              <a:rPr lang="en-US" sz="2400" i="1" dirty="0" smtClean="0"/>
              <a:t>A</a:t>
            </a:r>
            <a:r>
              <a:rPr lang="en-US" sz="2400" dirty="0" smtClean="0"/>
              <a:t> be an event and</a:t>
            </a:r>
            <a:r>
              <a:rPr lang="en-US" sz="2400" i="1" dirty="0" smtClean="0"/>
              <a:t> X</a:t>
            </a:r>
            <a:r>
              <a:rPr lang="en-US" sz="2400" dirty="0" smtClean="0"/>
              <a:t> be a random variable taking on the value </a:t>
            </a:r>
            <a:r>
              <a:rPr lang="en-US" sz="2400" i="1" dirty="0" err="1" smtClean="0"/>
              <a:t>x</a:t>
            </a:r>
            <a:r>
              <a:rPr lang="en-US" sz="2400" i="1" baseline="-25000" dirty="0" err="1" smtClean="0"/>
              <a:t>n</a:t>
            </a:r>
            <a:r>
              <a:rPr lang="en-US" sz="2400" dirty="0" smtClean="0"/>
              <a:t>.  Then the probability of </a:t>
            </a:r>
            <a:r>
              <a:rPr lang="en-US" sz="2400" i="1" dirty="0" smtClean="0"/>
              <a:t>A</a:t>
            </a:r>
            <a:r>
              <a:rPr lang="en-US" sz="2400" dirty="0" smtClean="0"/>
              <a:t> given </a:t>
            </a:r>
            <a:r>
              <a:rPr lang="en-US" sz="2400" i="1" dirty="0" smtClean="0"/>
              <a:t>X</a:t>
            </a:r>
            <a:r>
              <a:rPr lang="en-US" sz="2400" dirty="0" smtClean="0"/>
              <a:t> is equal to </a:t>
            </a:r>
            <a:r>
              <a:rPr lang="en-US" sz="2400" i="1" dirty="0" err="1" smtClean="0"/>
              <a:t>x</a:t>
            </a:r>
            <a:r>
              <a:rPr lang="en-US" sz="2400" i="1" baseline="-25000" dirty="0" err="1" smtClean="0"/>
              <a:t>n</a:t>
            </a:r>
            <a:r>
              <a:rPr lang="en-US" sz="2400" dirty="0" smtClean="0"/>
              <a:t> is written as:</a:t>
            </a:r>
          </a:p>
          <a:p>
            <a:pPr marL="274320" indent="-274320" fontAlgn="auto">
              <a:spcAft>
                <a:spcPts val="0"/>
              </a:spcAft>
              <a:buFont typeface="Wingdings 3"/>
              <a:buNone/>
              <a:defRPr/>
            </a:pPr>
            <a:r>
              <a:rPr lang="en-US" sz="2400" dirty="0" smtClean="0"/>
              <a:t> </a:t>
            </a:r>
          </a:p>
        </p:txBody>
      </p:sp>
      <p:graphicFrame>
        <p:nvGraphicFramePr>
          <p:cNvPr id="21507" name="Object 3"/>
          <p:cNvGraphicFramePr>
            <a:graphicFrameLocks noChangeAspect="1"/>
          </p:cNvGraphicFramePr>
          <p:nvPr/>
        </p:nvGraphicFramePr>
        <p:xfrm>
          <a:off x="3733800" y="1828800"/>
          <a:ext cx="1600200" cy="528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08" name="Equation" r:id="rId3" imgW="1269720" imgH="419040" progId="Equation.3">
                  <p:embed/>
                </p:oleObj>
              </mc:Choice>
              <mc:Fallback>
                <p:oleObj name="Equation" r:id="rId3" imgW="1269720" imgH="41904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33800" y="1828800"/>
                        <a:ext cx="1600200" cy="5286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508" name="Object 4"/>
          <p:cNvGraphicFramePr>
            <a:graphicFrameLocks noChangeAspect="1"/>
          </p:cNvGraphicFramePr>
          <p:nvPr/>
        </p:nvGraphicFramePr>
        <p:xfrm>
          <a:off x="3048000" y="2971800"/>
          <a:ext cx="2828925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09" name="Equation" r:id="rId5" imgW="2222280" imgH="419040" progId="Equation.3">
                  <p:embed/>
                </p:oleObj>
              </mc:Choice>
              <mc:Fallback>
                <p:oleObj name="Equation" r:id="rId5" imgW="2222280" imgH="419040" progId="Equation.3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0" y="2971800"/>
                        <a:ext cx="2828925" cy="533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510" name="Object 6"/>
          <p:cNvGraphicFramePr>
            <a:graphicFrameLocks noChangeAspect="1"/>
          </p:cNvGraphicFramePr>
          <p:nvPr/>
        </p:nvGraphicFramePr>
        <p:xfrm>
          <a:off x="3276600" y="4114800"/>
          <a:ext cx="2370138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10" name="Equation" r:id="rId7" imgW="1866600" imgH="660240" progId="Equation.3">
                  <p:embed/>
                </p:oleObj>
              </mc:Choice>
              <mc:Fallback>
                <p:oleObj name="Equation" r:id="rId7" imgW="1866600" imgH="660240" progId="Equation.3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76600" y="4114800"/>
                        <a:ext cx="2370138" cy="838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511" name="Object 7"/>
          <p:cNvGraphicFramePr>
            <a:graphicFrameLocks noChangeAspect="1"/>
          </p:cNvGraphicFramePr>
          <p:nvPr/>
        </p:nvGraphicFramePr>
        <p:xfrm>
          <a:off x="3276600" y="5638800"/>
          <a:ext cx="2400300" cy="546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11" name="Equation" r:id="rId9" imgW="1904760" imgH="431640" progId="Equation.3">
                  <p:embed/>
                </p:oleObj>
              </mc:Choice>
              <mc:Fallback>
                <p:oleObj name="Equation" r:id="rId9" imgW="1904760" imgH="431640" progId="Equation.3">
                  <p:embed/>
                  <p:pic>
                    <p:nvPicPr>
                      <p:cNvPr id="0" name="Picture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76600" y="5638800"/>
                        <a:ext cx="2400300" cy="5461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9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smtClean="0"/>
              <a:t>Random Variables Review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274320" indent="-274320" fontAlgn="auto">
              <a:spcAft>
                <a:spcPts val="0"/>
              </a:spcAft>
              <a:buFont typeface="Wingdings 3"/>
              <a:buChar char=""/>
              <a:defRPr/>
            </a:pPr>
            <a:r>
              <a:rPr lang="en-US" b="1" dirty="0" smtClean="0"/>
              <a:t>What is a Random Variable?</a:t>
            </a:r>
          </a:p>
          <a:p>
            <a:pPr marL="548640" lvl="1" indent="-274320" fontAlgn="auto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/>
              <a:t>A function </a:t>
            </a:r>
            <a:r>
              <a:rPr lang="en-US" b="1" dirty="0" smtClean="0"/>
              <a:t>X</a:t>
            </a:r>
            <a:r>
              <a:rPr lang="en-US" dirty="0" smtClean="0"/>
              <a:t> whose domain is the set </a:t>
            </a:r>
            <a:r>
              <a:rPr lang="en-US" i="1" dirty="0" smtClean="0"/>
              <a:t>S</a:t>
            </a:r>
            <a:r>
              <a:rPr lang="en-US" dirty="0" smtClean="0"/>
              <a:t> of all possible experimental outcomes.  </a:t>
            </a:r>
          </a:p>
          <a:p>
            <a:pPr marL="548640" lvl="1" indent="-274320" fontAlgn="auto">
              <a:spcAft>
                <a:spcPts val="0"/>
              </a:spcAft>
              <a:buFont typeface="Wingdings 3"/>
              <a:buChar char=""/>
              <a:defRPr/>
            </a:pPr>
            <a:endParaRPr lang="en-US" dirty="0" smtClean="0"/>
          </a:p>
          <a:p>
            <a:pPr marL="274320" indent="-274320" fontAlgn="auto">
              <a:spcAft>
                <a:spcPts val="0"/>
              </a:spcAft>
              <a:buFont typeface="Wingdings 3"/>
              <a:buChar char=""/>
              <a:defRPr/>
            </a:pPr>
            <a:r>
              <a:rPr lang="en-US" b="1" dirty="0" smtClean="0"/>
              <a:t>What is Cumulative Distribution Function (CDF) of a Random Variable?</a:t>
            </a:r>
          </a:p>
          <a:p>
            <a:pPr marL="548640" lvl="1" indent="-274320" fontAlgn="auto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/>
              <a:t>A function </a:t>
            </a:r>
            <a:r>
              <a:rPr lang="en-US" i="1" dirty="0" smtClean="0"/>
              <a:t>F</a:t>
            </a:r>
            <a:r>
              <a:rPr lang="en-US" b="1" baseline="-25000" dirty="0" smtClean="0"/>
              <a:t>X</a:t>
            </a:r>
            <a:r>
              <a:rPr lang="en-US" dirty="0" smtClean="0"/>
              <a:t>(</a:t>
            </a:r>
            <a:r>
              <a:rPr lang="en-US" i="1" dirty="0" smtClean="0">
                <a:latin typeface="Arial"/>
                <a:cs typeface="Arial"/>
              </a:rPr>
              <a:t>x</a:t>
            </a:r>
            <a:r>
              <a:rPr lang="en-US" dirty="0" smtClean="0"/>
              <a:t>) that is defined as:</a:t>
            </a:r>
          </a:p>
          <a:p>
            <a:pPr marL="274320" indent="-274320" fontAlgn="auto">
              <a:spcAft>
                <a:spcPts val="0"/>
              </a:spcAft>
              <a:buFont typeface="Wingdings 3"/>
              <a:buChar char=""/>
              <a:defRPr/>
            </a:pPr>
            <a:endParaRPr lang="en-US" dirty="0" smtClean="0"/>
          </a:p>
          <a:p>
            <a:pPr marL="274320" indent="-274320" fontAlgn="auto">
              <a:spcAft>
                <a:spcPts val="0"/>
              </a:spcAft>
              <a:buFont typeface="Wingdings 3"/>
              <a:buChar char=""/>
              <a:defRPr/>
            </a:pPr>
            <a:endParaRPr lang="en-US" dirty="0" smtClean="0"/>
          </a:p>
          <a:p>
            <a:pPr marL="511175" indent="0" fontAlgn="auto">
              <a:spcAft>
                <a:spcPts val="0"/>
              </a:spcAft>
              <a:buFont typeface="Wingdings 3"/>
              <a:buNone/>
              <a:defRPr/>
            </a:pPr>
            <a:r>
              <a:rPr lang="en-US" sz="2400" dirty="0" smtClean="0"/>
              <a:t>where </a:t>
            </a:r>
            <a:r>
              <a:rPr lang="en-US" sz="2400" i="1" dirty="0" smtClean="0"/>
              <a:t>P{</a:t>
            </a:r>
            <a:r>
              <a:rPr lang="en-US" sz="2400" b="1" i="1" dirty="0" smtClean="0"/>
              <a:t>X </a:t>
            </a:r>
            <a:r>
              <a:rPr lang="en-US" sz="2400" i="1" dirty="0" smtClean="0"/>
              <a:t>≤ </a:t>
            </a:r>
            <a:r>
              <a:rPr lang="en-US" sz="2400" i="1" dirty="0" smtClean="0">
                <a:latin typeface="Arial"/>
                <a:cs typeface="Arial"/>
              </a:rPr>
              <a:t>x</a:t>
            </a:r>
            <a:r>
              <a:rPr lang="en-US" sz="2400" i="1" dirty="0" smtClean="0"/>
              <a:t>} </a:t>
            </a:r>
            <a:r>
              <a:rPr lang="en-US" sz="2400" dirty="0" smtClean="0"/>
              <a:t>is the probability that </a:t>
            </a:r>
            <a:r>
              <a:rPr lang="en-US" sz="2400" b="1" dirty="0" smtClean="0"/>
              <a:t>X</a:t>
            </a:r>
            <a:r>
              <a:rPr lang="en-US" sz="2400" dirty="0" smtClean="0"/>
              <a:t> is less than </a:t>
            </a:r>
            <a:r>
              <a:rPr lang="en-US" sz="2400" i="1" dirty="0" smtClean="0">
                <a:latin typeface="Arial"/>
                <a:cs typeface="Arial"/>
              </a:rPr>
              <a:t>x.</a:t>
            </a:r>
          </a:p>
          <a:p>
            <a:pPr marL="511175" indent="0" fontAlgn="auto">
              <a:spcAft>
                <a:spcPts val="0"/>
              </a:spcAft>
              <a:buFont typeface="Wingdings 3"/>
              <a:buNone/>
              <a:defRPr/>
            </a:pPr>
            <a:endParaRPr lang="en-US" dirty="0" smtClean="0"/>
          </a:p>
          <a:p>
            <a:pPr marL="548640" lvl="1" indent="-274320" fontAlgn="auto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/>
              <a:t>The domain of this function is the based off the set </a:t>
            </a:r>
            <a:r>
              <a:rPr lang="en-US" i="1" dirty="0" smtClean="0"/>
              <a:t>S</a:t>
            </a:r>
            <a:r>
              <a:rPr lang="en-US" dirty="0" smtClean="0"/>
              <a:t> that defines the random variable </a:t>
            </a:r>
            <a:r>
              <a:rPr lang="en-US" b="1" dirty="0" smtClean="0"/>
              <a:t>X</a:t>
            </a:r>
            <a:r>
              <a:rPr lang="en-US" dirty="0" smtClean="0"/>
              <a:t>.  </a:t>
            </a:r>
          </a:p>
          <a:p>
            <a:pPr marL="548640" lvl="1" indent="-274320" fontAlgn="auto">
              <a:spcAft>
                <a:spcPts val="0"/>
              </a:spcAft>
              <a:buFont typeface="Wingdings 3"/>
              <a:buChar char=""/>
              <a:defRPr/>
            </a:pPr>
            <a:endParaRPr lang="en-US" dirty="0" smtClean="0"/>
          </a:p>
          <a:p>
            <a:pPr marL="548640" lvl="1" indent="-274320" fontAlgn="auto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/>
              <a:t>The range of the function is [0, 1] and is monotonically increasing.</a:t>
            </a:r>
            <a:endParaRPr lang="en-US" dirty="0"/>
          </a:p>
        </p:txBody>
      </p:sp>
      <p:graphicFrame>
        <p:nvGraphicFramePr>
          <p:cNvPr id="91138" name="Object 2"/>
          <p:cNvGraphicFramePr>
            <a:graphicFrameLocks noChangeAspect="1"/>
          </p:cNvGraphicFramePr>
          <p:nvPr/>
        </p:nvGraphicFramePr>
        <p:xfrm>
          <a:off x="2962275" y="3552825"/>
          <a:ext cx="2633663" cy="509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188" name="Equation" r:id="rId3" imgW="1117440" imgH="215640" progId="Equation.3">
                  <p:embed/>
                </p:oleObj>
              </mc:Choice>
              <mc:Fallback>
                <p:oleObj name="Equation" r:id="rId3" imgW="1117440" imgH="21564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62275" y="3552825"/>
                        <a:ext cx="2633663" cy="5095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5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smtClean="0"/>
              <a:t>Random Variables Review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274320" indent="-274320" fontAlgn="auto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/>
              <a:t>What is a probability density function (PDF) </a:t>
            </a:r>
            <a:r>
              <a:rPr lang="en-US" i="1" dirty="0" err="1" smtClean="0"/>
              <a:t>f</a:t>
            </a:r>
            <a:r>
              <a:rPr lang="en-US" b="1" baseline="-25000" dirty="0" err="1" smtClean="0"/>
              <a:t>X</a:t>
            </a:r>
            <a:r>
              <a:rPr lang="en-US" dirty="0" smtClean="0"/>
              <a:t>(x)?</a:t>
            </a:r>
          </a:p>
          <a:p>
            <a:pPr marL="548640" lvl="1" indent="-274320" fontAlgn="auto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/>
              <a:t>The derivative of the cumulative density function. </a:t>
            </a:r>
          </a:p>
          <a:p>
            <a:pPr marL="548640" lvl="1" indent="-274320" fontAlgn="auto">
              <a:spcAft>
                <a:spcPts val="0"/>
              </a:spcAft>
              <a:buFont typeface="Wingdings 3"/>
              <a:buChar char=""/>
              <a:defRPr/>
            </a:pPr>
            <a:endParaRPr lang="en-US" dirty="0" smtClean="0"/>
          </a:p>
          <a:p>
            <a:pPr marL="548640" lvl="1" indent="-274320" fontAlgn="auto">
              <a:spcAft>
                <a:spcPts val="0"/>
              </a:spcAft>
              <a:buFont typeface="Wingdings 3"/>
              <a:buChar char=""/>
              <a:defRPr/>
            </a:pPr>
            <a:endParaRPr lang="en-US" dirty="0" smtClean="0"/>
          </a:p>
          <a:p>
            <a:pPr marL="548640" lvl="1" indent="-274320" fontAlgn="auto">
              <a:spcAft>
                <a:spcPts val="0"/>
              </a:spcAft>
              <a:buFont typeface="Wingdings 3"/>
              <a:buChar char=""/>
              <a:defRPr/>
            </a:pPr>
            <a:endParaRPr lang="en-US" dirty="0" smtClean="0"/>
          </a:p>
          <a:p>
            <a:pPr marL="548640" lvl="1" indent="-274320" fontAlgn="auto">
              <a:spcAft>
                <a:spcPts val="0"/>
              </a:spcAft>
              <a:buFont typeface="Wingdings 3"/>
              <a:buChar char=""/>
              <a:defRPr/>
            </a:pPr>
            <a:endParaRPr lang="en-US" dirty="0" smtClean="0"/>
          </a:p>
          <a:p>
            <a:pPr marL="548640" lvl="1" indent="-274320" fontAlgn="auto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/>
              <a:t>Domain of a PDF: Set </a:t>
            </a:r>
            <a:r>
              <a:rPr lang="en-US" i="1" dirty="0" smtClean="0"/>
              <a:t>S</a:t>
            </a:r>
            <a:r>
              <a:rPr lang="en-US" dirty="0" smtClean="0"/>
              <a:t> (i.e. the domain of </a:t>
            </a:r>
            <a:r>
              <a:rPr lang="en-US" b="1" dirty="0" smtClean="0"/>
              <a:t>X</a:t>
            </a:r>
            <a:r>
              <a:rPr lang="en-US" dirty="0" smtClean="0"/>
              <a:t>)</a:t>
            </a:r>
          </a:p>
          <a:p>
            <a:pPr marL="548640" lvl="1" indent="-274320" fontAlgn="auto">
              <a:spcAft>
                <a:spcPts val="0"/>
              </a:spcAft>
              <a:buFont typeface="Wingdings 3"/>
              <a:buChar char=""/>
              <a:defRPr/>
            </a:pPr>
            <a:endParaRPr lang="en-US" dirty="0" smtClean="0"/>
          </a:p>
          <a:p>
            <a:pPr marL="548640" lvl="1" indent="-274320" fontAlgn="auto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/>
              <a:t>Range of a PDF: ≥0</a:t>
            </a:r>
          </a:p>
          <a:p>
            <a:pPr marL="548640" lvl="1" indent="-274320" fontAlgn="auto">
              <a:spcAft>
                <a:spcPts val="0"/>
              </a:spcAft>
              <a:buFont typeface="Wingdings 3"/>
              <a:buChar char=""/>
              <a:defRPr/>
            </a:pPr>
            <a:endParaRPr lang="en-US" dirty="0" smtClean="0"/>
          </a:p>
          <a:p>
            <a:pPr marL="548640" lvl="1" indent="-274320" fontAlgn="auto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/>
              <a:t>Types of PDFs</a:t>
            </a:r>
          </a:p>
          <a:p>
            <a:pPr marL="822960" lvl="2" fontAlgn="auto">
              <a:spcAft>
                <a:spcPts val="0"/>
              </a:spcAft>
              <a:buClr>
                <a:schemeClr val="bg1">
                  <a:shade val="50000"/>
                </a:schemeClr>
              </a:buClr>
              <a:buFont typeface="Wingdings 3"/>
              <a:buChar char=""/>
              <a:defRPr/>
            </a:pPr>
            <a:r>
              <a:rPr lang="en-US" dirty="0" smtClean="0"/>
              <a:t>Continuous</a:t>
            </a:r>
          </a:p>
          <a:p>
            <a:pPr marL="822960" lvl="2" fontAlgn="auto">
              <a:spcAft>
                <a:spcPts val="0"/>
              </a:spcAft>
              <a:buClr>
                <a:schemeClr val="bg1">
                  <a:shade val="50000"/>
                </a:schemeClr>
              </a:buClr>
              <a:buFont typeface="Wingdings 3"/>
              <a:buChar char=""/>
              <a:defRPr/>
            </a:pPr>
            <a:r>
              <a:rPr lang="en-US" dirty="0" smtClean="0"/>
              <a:t>Discrete</a:t>
            </a:r>
          </a:p>
          <a:p>
            <a:pPr marL="548640" lvl="1" indent="-274320" fontAlgn="auto">
              <a:spcAft>
                <a:spcPts val="0"/>
              </a:spcAft>
              <a:buFont typeface="Wingdings 3"/>
              <a:buChar char=""/>
              <a:defRPr/>
            </a:pPr>
            <a:endParaRPr lang="en-US" dirty="0" smtClean="0"/>
          </a:p>
          <a:p>
            <a:pPr marL="274320" indent="-274320" fontAlgn="auto">
              <a:spcAft>
                <a:spcPts val="0"/>
              </a:spcAft>
              <a:buFont typeface="Wingdings 3"/>
              <a:buChar char=""/>
              <a:defRPr/>
            </a:pPr>
            <a:r>
              <a:rPr lang="en-US" b="1" dirty="0" smtClean="0"/>
              <a:t>Why is it called a density function?</a:t>
            </a:r>
          </a:p>
          <a:p>
            <a:pPr marL="548640" lvl="1" indent="-274320" fontAlgn="auto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/>
              <a:t>Given two possible values of </a:t>
            </a:r>
            <a:r>
              <a:rPr lang="en-US" b="1" dirty="0" smtClean="0"/>
              <a:t>X</a:t>
            </a:r>
            <a:r>
              <a:rPr lang="en-US" dirty="0" smtClean="0"/>
              <a:t> (x</a:t>
            </a:r>
            <a:r>
              <a:rPr lang="en-US" baseline="-25000" dirty="0" smtClean="0"/>
              <a:t>1</a:t>
            </a:r>
            <a:r>
              <a:rPr lang="en-US" dirty="0" smtClean="0"/>
              <a:t> and x</a:t>
            </a:r>
            <a:r>
              <a:rPr lang="en-US" baseline="-25000" dirty="0" smtClean="0"/>
              <a:t>2</a:t>
            </a:r>
            <a:r>
              <a:rPr lang="en-US" dirty="0" smtClean="0"/>
              <a:t> where x</a:t>
            </a:r>
            <a:r>
              <a:rPr lang="en-US" baseline="-25000" dirty="0" smtClean="0"/>
              <a:t>1</a:t>
            </a:r>
            <a:r>
              <a:rPr lang="en-US" dirty="0" smtClean="0"/>
              <a:t>≤x</a:t>
            </a:r>
            <a:r>
              <a:rPr lang="en-US" baseline="-25000" dirty="0" smtClean="0"/>
              <a:t>2</a:t>
            </a:r>
            <a:r>
              <a:rPr lang="en-US" dirty="0" smtClean="0"/>
              <a:t>), then:</a:t>
            </a:r>
          </a:p>
          <a:p>
            <a:pPr marL="822960" lvl="2" fontAlgn="auto">
              <a:spcAft>
                <a:spcPts val="0"/>
              </a:spcAft>
              <a:buClr>
                <a:schemeClr val="bg1">
                  <a:shade val="50000"/>
                </a:schemeClr>
              </a:buClr>
              <a:buFont typeface="Wingdings 3"/>
              <a:buChar char=""/>
              <a:defRPr/>
            </a:pPr>
            <a:endParaRPr lang="en-US" dirty="0" smtClean="0"/>
          </a:p>
          <a:p>
            <a:pPr marL="822960" lvl="2" fontAlgn="auto">
              <a:spcAft>
                <a:spcPts val="0"/>
              </a:spcAft>
              <a:buClr>
                <a:schemeClr val="bg1">
                  <a:shade val="50000"/>
                </a:schemeClr>
              </a:buClr>
              <a:buFont typeface="Wingdings 3"/>
              <a:buChar char=""/>
              <a:defRPr/>
            </a:pPr>
            <a:endParaRPr lang="en-US" dirty="0" smtClean="0"/>
          </a:p>
          <a:p>
            <a:pPr marL="822960" lvl="2" fontAlgn="auto">
              <a:spcAft>
                <a:spcPts val="0"/>
              </a:spcAft>
              <a:buClr>
                <a:schemeClr val="bg1">
                  <a:shade val="50000"/>
                </a:schemeClr>
              </a:buClr>
              <a:buFont typeface="Wingdings 3"/>
              <a:buNone/>
              <a:defRPr/>
            </a:pPr>
            <a:r>
              <a:rPr lang="en-US" dirty="0" smtClean="0"/>
              <a:t>  </a:t>
            </a:r>
          </a:p>
          <a:p>
            <a:pPr marL="822960" lvl="2" fontAlgn="auto">
              <a:spcAft>
                <a:spcPts val="0"/>
              </a:spcAft>
              <a:buClr>
                <a:schemeClr val="bg1">
                  <a:shade val="50000"/>
                </a:schemeClr>
              </a:buClr>
              <a:buFont typeface="Wingdings 3"/>
              <a:buNone/>
              <a:defRPr/>
            </a:pPr>
            <a:endParaRPr lang="en-US" dirty="0" smtClean="0"/>
          </a:p>
        </p:txBody>
      </p:sp>
      <p:graphicFrame>
        <p:nvGraphicFramePr>
          <p:cNvPr id="92163" name="Object 3"/>
          <p:cNvGraphicFramePr>
            <a:graphicFrameLocks noChangeAspect="1"/>
          </p:cNvGraphicFramePr>
          <p:nvPr/>
        </p:nvGraphicFramePr>
        <p:xfrm>
          <a:off x="3760788" y="1941513"/>
          <a:ext cx="1835150" cy="738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63" name="Equation" r:id="rId3" imgW="977760" imgH="393480" progId="Equation.3">
                  <p:embed/>
                </p:oleObj>
              </mc:Choice>
              <mc:Fallback>
                <p:oleObj name="Equation" r:id="rId3" imgW="977760" imgH="39348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60788" y="1941513"/>
                        <a:ext cx="1835150" cy="7381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164" name="Object 4"/>
          <p:cNvGraphicFramePr>
            <a:graphicFrameLocks noChangeAspect="1"/>
          </p:cNvGraphicFramePr>
          <p:nvPr/>
        </p:nvGraphicFramePr>
        <p:xfrm>
          <a:off x="3511550" y="5459413"/>
          <a:ext cx="2865438" cy="833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64" name="Equation" r:id="rId5" imgW="1701720" imgH="495000" progId="Equation.3">
                  <p:embed/>
                </p:oleObj>
              </mc:Choice>
              <mc:Fallback>
                <p:oleObj name="Equation" r:id="rId5" imgW="1701720" imgH="495000" progId="Equation.3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11550" y="5459413"/>
                        <a:ext cx="2865438" cy="8334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b="1" dirty="0" smtClean="0"/>
              <a:t>Example of a Continuous PDF and </a:t>
            </a:r>
            <a:br>
              <a:rPr lang="en-US" b="1" dirty="0" smtClean="0"/>
            </a:br>
            <a:r>
              <a:rPr lang="en-US" b="1" dirty="0" smtClean="0"/>
              <a:t>CDF Using the Normal Distribution</a:t>
            </a:r>
            <a:endParaRPr lang="en-US" b="1" dirty="0"/>
          </a:p>
        </p:txBody>
      </p:sp>
      <p:pic>
        <p:nvPicPr>
          <p:cNvPr id="93186" name="Content Placeholder 3" descr="norpdf.gif"/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107950" y="1735138"/>
            <a:ext cx="4421188" cy="3257550"/>
          </a:xfrm>
        </p:spPr>
      </p:pic>
      <p:pic>
        <p:nvPicPr>
          <p:cNvPr id="93187" name="Picture 4" descr="norcdf.gi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89463" y="1741488"/>
            <a:ext cx="4438650" cy="3270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3188" name="TextBox 5"/>
          <p:cNvSpPr txBox="1">
            <a:spLocks noChangeArrowheads="1"/>
          </p:cNvSpPr>
          <p:nvPr/>
        </p:nvSpPr>
        <p:spPr bwMode="auto">
          <a:xfrm>
            <a:off x="2492375" y="6408738"/>
            <a:ext cx="6402388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Gill Sans MT"/>
              </a:rPr>
              <a:t>http://www.itl.nist.gov/div898/handbook/eda/section3/eda3661.htm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4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smtClean="0"/>
              <a:t>Random Variables Review</a:t>
            </a:r>
            <a:endParaRPr lang="en-US" smtClean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274320" indent="-274320" fontAlgn="auto">
              <a:spcAft>
                <a:spcPts val="0"/>
              </a:spcAft>
              <a:buFont typeface="Wingdings 3"/>
              <a:buChar char=""/>
              <a:defRPr/>
            </a:pPr>
            <a:r>
              <a:rPr lang="en-US" b="1" dirty="0" smtClean="0"/>
              <a:t>What is a joint probability distribution?</a:t>
            </a:r>
          </a:p>
          <a:p>
            <a:pPr marL="548640" lvl="1" indent="-274320" fontAlgn="auto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/>
              <a:t>Given </a:t>
            </a:r>
            <a:r>
              <a:rPr lang="en-US" i="1" dirty="0" smtClean="0"/>
              <a:t>n</a:t>
            </a:r>
            <a:r>
              <a:rPr lang="en-US" dirty="0" smtClean="0"/>
              <a:t> random variables {</a:t>
            </a:r>
            <a:r>
              <a:rPr lang="en-US" b="1" dirty="0" smtClean="0"/>
              <a:t>X</a:t>
            </a:r>
            <a:r>
              <a:rPr lang="en-US" baseline="-25000" dirty="0" smtClean="0"/>
              <a:t>1</a:t>
            </a:r>
            <a:r>
              <a:rPr lang="en-US" dirty="0" smtClean="0"/>
              <a:t>,</a:t>
            </a:r>
            <a:r>
              <a:rPr lang="en-US" b="1" dirty="0" smtClean="0"/>
              <a:t>X</a:t>
            </a:r>
            <a:r>
              <a:rPr lang="en-US" baseline="-25000" dirty="0" smtClean="0"/>
              <a:t>2</a:t>
            </a:r>
            <a:r>
              <a:rPr lang="en-US" dirty="0" smtClean="0"/>
              <a:t>,…,</a:t>
            </a:r>
            <a:r>
              <a:rPr lang="en-US" b="1" dirty="0" err="1" smtClean="0"/>
              <a:t>X</a:t>
            </a:r>
            <a:r>
              <a:rPr lang="en-US" baseline="-25000" dirty="0" err="1" smtClean="0"/>
              <a:t>n</a:t>
            </a:r>
            <a:r>
              <a:rPr lang="en-US" dirty="0" smtClean="0"/>
              <a:t>), it is a multivariate function </a:t>
            </a:r>
            <a:r>
              <a:rPr lang="en-US" i="1" dirty="0" smtClean="0"/>
              <a:t>f</a:t>
            </a:r>
            <a:r>
              <a:rPr lang="en-US" dirty="0" smtClean="0"/>
              <a:t>(</a:t>
            </a:r>
            <a:r>
              <a:rPr lang="en-US" b="1" dirty="0" smtClean="0"/>
              <a:t>X</a:t>
            </a:r>
            <a:r>
              <a:rPr lang="en-US" baseline="-25000" dirty="0" smtClean="0"/>
              <a:t>1</a:t>
            </a:r>
            <a:r>
              <a:rPr lang="en-US" dirty="0" smtClean="0"/>
              <a:t>,</a:t>
            </a:r>
            <a:r>
              <a:rPr lang="en-US" b="1" dirty="0" smtClean="0"/>
              <a:t>X</a:t>
            </a:r>
            <a:r>
              <a:rPr lang="en-US" baseline="-25000" dirty="0" smtClean="0"/>
              <a:t>2</a:t>
            </a:r>
            <a:r>
              <a:rPr lang="en-US" dirty="0" smtClean="0"/>
              <a:t>,…,</a:t>
            </a:r>
            <a:r>
              <a:rPr lang="en-US" b="1" dirty="0" err="1" smtClean="0"/>
              <a:t>X</a:t>
            </a:r>
            <a:r>
              <a:rPr lang="en-US" baseline="-25000" dirty="0" err="1" smtClean="0"/>
              <a:t>n</a:t>
            </a:r>
            <a:r>
              <a:rPr lang="en-US" dirty="0" smtClean="0"/>
              <a:t>) that defines the joint probabilities of the random variables.</a:t>
            </a:r>
          </a:p>
          <a:p>
            <a:pPr marL="548640" lvl="1" indent="-274320" fontAlgn="auto">
              <a:spcAft>
                <a:spcPts val="0"/>
              </a:spcAft>
              <a:buFont typeface="Wingdings 3"/>
              <a:buNone/>
              <a:defRPr/>
            </a:pPr>
            <a:endParaRPr lang="en-US" dirty="0" smtClean="0"/>
          </a:p>
          <a:p>
            <a:pPr marL="548640" lvl="1" indent="-274320" fontAlgn="auto">
              <a:spcAft>
                <a:spcPts val="0"/>
              </a:spcAft>
              <a:buFont typeface="Wingdings 3"/>
              <a:buNone/>
              <a:defRPr/>
            </a:pPr>
            <a:endParaRPr lang="en-US" dirty="0" smtClean="0"/>
          </a:p>
          <a:p>
            <a:pPr marL="274320" indent="-274320" fontAlgn="auto">
              <a:spcAft>
                <a:spcPts val="0"/>
              </a:spcAft>
              <a:buFont typeface="Wingdings 3"/>
              <a:buChar char=""/>
              <a:defRPr/>
            </a:pPr>
            <a:r>
              <a:rPr lang="en-US" b="1" dirty="0" smtClean="0"/>
              <a:t>What are the properties of a joint probability distribution </a:t>
            </a:r>
            <a:r>
              <a:rPr lang="en-US" i="1" dirty="0" smtClean="0"/>
              <a:t>F</a:t>
            </a:r>
            <a:r>
              <a:rPr lang="en-US" b="1" baseline="-25000" dirty="0" smtClean="0"/>
              <a:t>XY</a:t>
            </a:r>
            <a:r>
              <a:rPr lang="en-US" dirty="0" smtClean="0"/>
              <a:t>(</a:t>
            </a:r>
            <a:r>
              <a:rPr lang="en-US" dirty="0" err="1" smtClean="0"/>
              <a:t>x,y</a:t>
            </a:r>
            <a:r>
              <a:rPr lang="en-US" dirty="0" smtClean="0"/>
              <a:t>)?</a:t>
            </a:r>
            <a:r>
              <a:rPr lang="en-US" b="1" dirty="0" smtClean="0"/>
              <a:t> </a:t>
            </a:r>
            <a:r>
              <a:rPr lang="en-US" dirty="0" smtClean="0"/>
              <a:t>(The examples below show a </a:t>
            </a:r>
            <a:r>
              <a:rPr lang="en-US" dirty="0" err="1" smtClean="0"/>
              <a:t>bivariate</a:t>
            </a:r>
            <a:r>
              <a:rPr lang="en-US" dirty="0" smtClean="0"/>
              <a:t> distribution, but they apply the same for a multivariate function)</a:t>
            </a:r>
          </a:p>
          <a:p>
            <a:pPr marL="822960" lvl="2" fontAlgn="auto">
              <a:spcAft>
                <a:spcPts val="0"/>
              </a:spcAft>
              <a:buClr>
                <a:schemeClr val="bg1">
                  <a:shade val="50000"/>
                </a:schemeClr>
              </a:buClr>
              <a:buFont typeface="Wingdings 3"/>
              <a:buChar char=""/>
              <a:defRPr/>
            </a:pPr>
            <a:r>
              <a:rPr lang="en-US" b="1" dirty="0" smtClean="0"/>
              <a:t>Property #1:</a:t>
            </a:r>
          </a:p>
          <a:p>
            <a:pPr marL="822960" lvl="2" fontAlgn="auto">
              <a:spcAft>
                <a:spcPts val="0"/>
              </a:spcAft>
              <a:buClr>
                <a:schemeClr val="bg1">
                  <a:shade val="50000"/>
                </a:schemeClr>
              </a:buClr>
              <a:buFont typeface="Wingdings 3"/>
              <a:buChar char=""/>
              <a:defRPr/>
            </a:pPr>
            <a:endParaRPr lang="en-US" dirty="0" smtClean="0"/>
          </a:p>
          <a:p>
            <a:pPr marL="822960" lvl="2" fontAlgn="auto">
              <a:spcAft>
                <a:spcPts val="0"/>
              </a:spcAft>
              <a:buClr>
                <a:schemeClr val="bg1">
                  <a:shade val="50000"/>
                </a:schemeClr>
              </a:buClr>
              <a:buFont typeface="Wingdings 3"/>
              <a:buNone/>
              <a:defRPr/>
            </a:pP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marL="822960" lvl="2" fontAlgn="auto">
              <a:spcAft>
                <a:spcPts val="0"/>
              </a:spcAft>
              <a:buClr>
                <a:schemeClr val="bg1">
                  <a:shade val="50000"/>
                </a:schemeClr>
              </a:buClr>
              <a:buFont typeface="Wingdings 3"/>
              <a:buChar char=""/>
              <a:defRPr/>
            </a:pPr>
            <a:r>
              <a:rPr lang="en-US" b="1" dirty="0" smtClean="0"/>
              <a:t>Property #2:</a:t>
            </a:r>
          </a:p>
          <a:p>
            <a:pPr marL="548640" lvl="1" indent="-274320" fontAlgn="auto">
              <a:spcAft>
                <a:spcPts val="0"/>
              </a:spcAft>
              <a:buFont typeface="Wingdings 3"/>
              <a:buChar char=""/>
              <a:defRPr/>
            </a:pPr>
            <a:endParaRPr lang="en-US" dirty="0" smtClean="0"/>
          </a:p>
          <a:p>
            <a:pPr marL="548640" lvl="1" indent="-274320" fontAlgn="auto">
              <a:spcAft>
                <a:spcPts val="0"/>
              </a:spcAft>
              <a:buFont typeface="Wingdings 3"/>
              <a:buChar char=""/>
              <a:defRPr/>
            </a:pPr>
            <a:endParaRPr lang="en-US" dirty="0" smtClean="0"/>
          </a:p>
          <a:p>
            <a:pPr marL="548640" lvl="1" indent="-274320" fontAlgn="auto">
              <a:spcAft>
                <a:spcPts val="0"/>
              </a:spcAft>
              <a:buFont typeface="Wingdings 3"/>
              <a:buChar char=""/>
              <a:defRPr/>
            </a:pPr>
            <a:endParaRPr lang="en-US" dirty="0" smtClean="0"/>
          </a:p>
          <a:p>
            <a:pPr marL="274320" indent="-274320" fontAlgn="auto">
              <a:spcAft>
                <a:spcPts val="0"/>
              </a:spcAft>
              <a:buFont typeface="Wingdings 3"/>
              <a:buChar char=""/>
              <a:defRPr/>
            </a:pPr>
            <a:r>
              <a:rPr lang="en-US" b="1" dirty="0" smtClean="0"/>
              <a:t>What is a marginal probability?</a:t>
            </a:r>
          </a:p>
          <a:p>
            <a:pPr marL="548640" lvl="1" indent="-274320" fontAlgn="auto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/>
              <a:t>In a set of </a:t>
            </a:r>
            <a:r>
              <a:rPr lang="en-US" i="1" dirty="0" smtClean="0"/>
              <a:t>n</a:t>
            </a:r>
            <a:r>
              <a:rPr lang="en-US" dirty="0" smtClean="0"/>
              <a:t> random variables, it is the statistics of a subset of these random variables.  For example, in a </a:t>
            </a:r>
            <a:r>
              <a:rPr lang="en-US" dirty="0" err="1" smtClean="0"/>
              <a:t>bivariate</a:t>
            </a:r>
            <a:r>
              <a:rPr lang="en-US" dirty="0" smtClean="0"/>
              <a:t> distribution </a:t>
            </a:r>
            <a:r>
              <a:rPr lang="en-US" i="1" dirty="0" smtClean="0"/>
              <a:t>F</a:t>
            </a:r>
            <a:r>
              <a:rPr lang="en-US" b="1" baseline="-25000" dirty="0" smtClean="0"/>
              <a:t>XY</a:t>
            </a:r>
            <a:r>
              <a:rPr lang="en-US" dirty="0" smtClean="0"/>
              <a:t>(</a:t>
            </a:r>
            <a:r>
              <a:rPr lang="en-US" i="1" dirty="0" err="1" smtClean="0"/>
              <a:t>x</a:t>
            </a:r>
            <a:r>
              <a:rPr lang="en-US" dirty="0" err="1" smtClean="0"/>
              <a:t>,</a:t>
            </a:r>
            <a:r>
              <a:rPr lang="en-US" i="1" dirty="0" err="1" smtClean="0"/>
              <a:t>y</a:t>
            </a:r>
            <a:r>
              <a:rPr lang="en-US" dirty="0" smtClean="0"/>
              <a:t>), the marginal distribution (</a:t>
            </a:r>
            <a:r>
              <a:rPr lang="en-US" i="1" dirty="0" smtClean="0"/>
              <a:t>F</a:t>
            </a:r>
            <a:r>
              <a:rPr lang="en-US" b="1" baseline="-25000" dirty="0" smtClean="0"/>
              <a:t>X</a:t>
            </a:r>
            <a:r>
              <a:rPr lang="en-US" dirty="0" smtClean="0"/>
              <a:t>(</a:t>
            </a:r>
            <a:r>
              <a:rPr lang="en-US" i="1" dirty="0" smtClean="0"/>
              <a:t>x</a:t>
            </a:r>
            <a:r>
              <a:rPr lang="en-US" dirty="0" smtClean="0"/>
              <a:t>))and densities (</a:t>
            </a:r>
            <a:r>
              <a:rPr lang="en-US" i="1" dirty="0" err="1" smtClean="0"/>
              <a:t>f</a:t>
            </a:r>
            <a:r>
              <a:rPr lang="en-US" b="1" baseline="-25000" dirty="0" err="1" smtClean="0"/>
              <a:t>X</a:t>
            </a:r>
            <a:r>
              <a:rPr lang="en-US" dirty="0" smtClean="0"/>
              <a:t>(</a:t>
            </a:r>
            <a:r>
              <a:rPr lang="en-US" i="1" dirty="0" smtClean="0"/>
              <a:t>x</a:t>
            </a:r>
            <a:r>
              <a:rPr lang="en-US" dirty="0" smtClean="0"/>
              <a:t>)) for </a:t>
            </a:r>
            <a:r>
              <a:rPr lang="en-US" b="1" dirty="0" smtClean="0"/>
              <a:t>X</a:t>
            </a:r>
            <a:r>
              <a:rPr lang="en-US" dirty="0" smtClean="0"/>
              <a:t> are:</a:t>
            </a:r>
          </a:p>
          <a:p>
            <a:pPr marL="548640" lvl="1" indent="-274320" fontAlgn="auto">
              <a:spcAft>
                <a:spcPts val="0"/>
              </a:spcAft>
              <a:buFont typeface="Wingdings 3"/>
              <a:buNone/>
              <a:defRPr/>
            </a:pPr>
            <a:r>
              <a:rPr lang="en-US" dirty="0" smtClean="0"/>
              <a:t> </a:t>
            </a:r>
          </a:p>
          <a:p>
            <a:pPr marL="548640" lvl="1" indent="-274320" fontAlgn="auto">
              <a:spcAft>
                <a:spcPts val="0"/>
              </a:spcAft>
              <a:buFont typeface="Wingdings 3"/>
              <a:buNone/>
              <a:defRPr/>
            </a:pPr>
            <a:r>
              <a:rPr lang="en-US" dirty="0" smtClean="0"/>
              <a:t> </a:t>
            </a:r>
          </a:p>
        </p:txBody>
      </p:sp>
      <p:graphicFrame>
        <p:nvGraphicFramePr>
          <p:cNvPr id="94210" name="Object 2"/>
          <p:cNvGraphicFramePr>
            <a:graphicFrameLocks noChangeAspect="1"/>
          </p:cNvGraphicFramePr>
          <p:nvPr/>
        </p:nvGraphicFramePr>
        <p:xfrm>
          <a:off x="2997200" y="3173413"/>
          <a:ext cx="2749550" cy="322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361" name="Equation" r:id="rId3" imgW="1841400" imgH="215640" progId="Equation.3">
                  <p:embed/>
                </p:oleObj>
              </mc:Choice>
              <mc:Fallback>
                <p:oleObj name="Equation" r:id="rId3" imgW="1841400" imgH="21564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97200" y="3173413"/>
                        <a:ext cx="2749550" cy="3222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4212" name="Object 4"/>
          <p:cNvGraphicFramePr>
            <a:graphicFrameLocks noChangeAspect="1"/>
          </p:cNvGraphicFramePr>
          <p:nvPr/>
        </p:nvGraphicFramePr>
        <p:xfrm>
          <a:off x="2349500" y="4016375"/>
          <a:ext cx="4697413" cy="341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362" name="Equation" r:id="rId5" imgW="2971800" imgH="215640" progId="Equation.3">
                  <p:embed/>
                </p:oleObj>
              </mc:Choice>
              <mc:Fallback>
                <p:oleObj name="Equation" r:id="rId5" imgW="2971800" imgH="215640" progId="Equation.3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49500" y="4016375"/>
                        <a:ext cx="4697413" cy="3413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4213" name="Object 5"/>
          <p:cNvGraphicFramePr>
            <a:graphicFrameLocks noChangeAspect="1"/>
          </p:cNvGraphicFramePr>
          <p:nvPr/>
        </p:nvGraphicFramePr>
        <p:xfrm>
          <a:off x="2606675" y="5429250"/>
          <a:ext cx="4054475" cy="742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363" name="Equation" r:id="rId7" imgW="2565360" imgH="469800" progId="Equation.3">
                  <p:embed/>
                </p:oleObj>
              </mc:Choice>
              <mc:Fallback>
                <p:oleObj name="Equation" r:id="rId7" imgW="2565360" imgH="469800" progId="Equation.3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06675" y="5429250"/>
                        <a:ext cx="4054475" cy="7429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3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smtClean="0"/>
              <a:t>Markov Random Field (MRF)</a:t>
            </a:r>
            <a:endParaRPr lang="en-US" smtClean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en-US" sz="2200" smtClean="0"/>
              <a:t>A graphical model of a joint probability distribution.  Given an undirected graph G=(𝒩, </a:t>
            </a:r>
            <a:r>
              <a:rPr lang="el-GR" sz="2200" i="1" smtClean="0">
                <a:latin typeface="Arial" charset="0"/>
                <a:cs typeface="Arial" charset="0"/>
              </a:rPr>
              <a:t>ε</a:t>
            </a:r>
            <a:r>
              <a:rPr lang="en-US" sz="2200" smtClean="0"/>
              <a:t>), then:</a:t>
            </a:r>
          </a:p>
          <a:p>
            <a:pPr lvl="1">
              <a:lnSpc>
                <a:spcPct val="80000"/>
              </a:lnSpc>
            </a:pPr>
            <a:r>
              <a:rPr lang="en-US" sz="2000" smtClean="0"/>
              <a:t>The 𝒩 vertices represent random variables.  </a:t>
            </a:r>
          </a:p>
          <a:p>
            <a:pPr lvl="1">
              <a:lnSpc>
                <a:spcPct val="80000"/>
              </a:lnSpc>
            </a:pPr>
            <a:r>
              <a:rPr lang="en-US" sz="2000" smtClean="0"/>
              <a:t>The set of edges </a:t>
            </a:r>
            <a:r>
              <a:rPr lang="el-GR" sz="2000" i="1" smtClean="0">
                <a:latin typeface="Arial" charset="0"/>
                <a:cs typeface="Arial" charset="0"/>
              </a:rPr>
              <a:t>ε</a:t>
            </a:r>
            <a:r>
              <a:rPr lang="en-US" sz="2000" smtClean="0">
                <a:cs typeface="Arial" charset="0"/>
              </a:rPr>
              <a:t> describes the inter-dependance between the vertices/random variables.</a:t>
            </a:r>
          </a:p>
          <a:p>
            <a:pPr lvl="1">
              <a:lnSpc>
                <a:spcPct val="80000"/>
              </a:lnSpc>
            </a:pPr>
            <a:endParaRPr lang="en-US" sz="2000" smtClean="0">
              <a:cs typeface="Arial" charset="0"/>
            </a:endParaRPr>
          </a:p>
          <a:p>
            <a:pPr>
              <a:lnSpc>
                <a:spcPct val="80000"/>
              </a:lnSpc>
            </a:pPr>
            <a:r>
              <a:rPr lang="en-US" sz="2200" smtClean="0">
                <a:cs typeface="Arial" charset="0"/>
              </a:rPr>
              <a:t>Below is a diagram of an example Markov Random Field:</a:t>
            </a:r>
          </a:p>
          <a:p>
            <a:pPr>
              <a:lnSpc>
                <a:spcPct val="80000"/>
              </a:lnSpc>
            </a:pPr>
            <a:endParaRPr lang="en-US" sz="2200" smtClean="0">
              <a:cs typeface="Arial" charset="0"/>
            </a:endParaRPr>
          </a:p>
          <a:p>
            <a:pPr>
              <a:lnSpc>
                <a:spcPct val="80000"/>
              </a:lnSpc>
            </a:pPr>
            <a:endParaRPr lang="en-US" sz="2200" smtClean="0">
              <a:cs typeface="Arial" charset="0"/>
            </a:endParaRPr>
          </a:p>
          <a:p>
            <a:pPr>
              <a:lnSpc>
                <a:spcPct val="80000"/>
              </a:lnSpc>
            </a:pPr>
            <a:endParaRPr lang="en-US" sz="2200" smtClean="0">
              <a:cs typeface="Arial" charset="0"/>
            </a:endParaRPr>
          </a:p>
          <a:p>
            <a:pPr>
              <a:lnSpc>
                <a:spcPct val="80000"/>
              </a:lnSpc>
            </a:pPr>
            <a:endParaRPr lang="en-US" sz="2200" smtClean="0">
              <a:cs typeface="Arial" charset="0"/>
            </a:endParaRPr>
          </a:p>
          <a:p>
            <a:pPr>
              <a:lnSpc>
                <a:spcPct val="80000"/>
              </a:lnSpc>
            </a:pPr>
            <a:endParaRPr lang="en-US" sz="2200" smtClean="0">
              <a:cs typeface="Arial" charset="0"/>
            </a:endParaRPr>
          </a:p>
          <a:p>
            <a:pPr>
              <a:lnSpc>
                <a:spcPct val="80000"/>
              </a:lnSpc>
            </a:pPr>
            <a:endParaRPr lang="en-US" sz="2200" smtClean="0">
              <a:cs typeface="Arial" charset="0"/>
            </a:endParaRPr>
          </a:p>
          <a:p>
            <a:pPr>
              <a:lnSpc>
                <a:spcPct val="80000"/>
              </a:lnSpc>
            </a:pPr>
            <a:r>
              <a:rPr lang="en-US" sz="2200" smtClean="0"/>
              <a:t>For the center black vertex, then given its neighbors (i.e. the gray nodes), it is conditionally independent of all other nodes.</a:t>
            </a:r>
          </a:p>
        </p:txBody>
      </p:sp>
      <p:pic>
        <p:nvPicPr>
          <p:cNvPr id="95235" name="Picture 3" descr="blanket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930525" y="3460750"/>
            <a:ext cx="3263900" cy="1812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b="1" dirty="0" smtClean="0"/>
              <a:t>Markov Random Field </a:t>
            </a:r>
            <a:br>
              <a:rPr lang="en-US" b="1" dirty="0" smtClean="0"/>
            </a:br>
            <a:r>
              <a:rPr lang="en-US" b="1" dirty="0" smtClean="0"/>
              <a:t>in Computer Vision</a:t>
            </a:r>
            <a:endParaRPr lang="en-US" b="1" dirty="0"/>
          </a:p>
        </p:txBody>
      </p:sp>
      <p:pic>
        <p:nvPicPr>
          <p:cNvPr id="96258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374650" y="2160588"/>
            <a:ext cx="4041775" cy="3054350"/>
          </a:xfrm>
        </p:spPr>
      </p:pic>
      <p:sp>
        <p:nvSpPr>
          <p:cNvPr id="13" name="Content Placeholder 12"/>
          <p:cNvSpPr>
            <a:spLocks noGrp="1"/>
          </p:cNvSpPr>
          <p:nvPr>
            <p:ph sz="half" idx="2"/>
          </p:nvPr>
        </p:nvSpPr>
        <p:spPr/>
        <p:txBody>
          <a:bodyPr>
            <a:normAutofit fontScale="55000" lnSpcReduction="20000"/>
          </a:bodyPr>
          <a:lstStyle/>
          <a:p>
            <a:pPr marL="274320" indent="-274320"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 smtClean="0"/>
              <a:t>In computer vision, pixels/patches are usually most dependent on other pixels/patches in their immediate vicinity and have very weak correlation with those further away.</a:t>
            </a:r>
          </a:p>
          <a:p>
            <a:pPr marL="548640" lvl="1" indent="-274320"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 smtClean="0"/>
              <a:t>This makes them well suited to be modeled using a MRF.</a:t>
            </a:r>
          </a:p>
          <a:p>
            <a:pPr marL="274320" indent="-274320" fontAlgn="auto">
              <a:spcAft>
                <a:spcPts val="0"/>
              </a:spcAft>
              <a:buFont typeface="Wingdings 3"/>
              <a:buChar char=""/>
              <a:defRPr/>
            </a:pPr>
            <a:endParaRPr lang="en-US" dirty="0" smtClean="0"/>
          </a:p>
          <a:p>
            <a:pPr marL="274320" indent="-274320" fontAlgn="auto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/>
              <a:t>The diagram illustrates a structure for an MRF that could be used for image restoration.</a:t>
            </a:r>
          </a:p>
          <a:p>
            <a:pPr marL="274320" indent="-274320" fontAlgn="auto">
              <a:spcAft>
                <a:spcPts val="0"/>
              </a:spcAft>
              <a:buFont typeface="Wingdings 3"/>
              <a:buChar char=""/>
              <a:defRPr/>
            </a:pPr>
            <a:endParaRPr lang="en-US" dirty="0" smtClean="0"/>
          </a:p>
          <a:p>
            <a:pPr marL="274320" indent="-274320" fontAlgn="auto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/>
              <a:t>The white nodes represent the unknown true pixel values,  and the gray nodes represent the noisy pixel data.</a:t>
            </a:r>
          </a:p>
          <a:p>
            <a:pPr marL="548640" lvl="1" indent="-274320" fontAlgn="auto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/>
              <a:t>Note that the noisy pixels are only connected to the true pixel data.</a:t>
            </a:r>
          </a:p>
          <a:p>
            <a:pPr marL="274320" indent="-274320" fontAlgn="auto">
              <a:spcAft>
                <a:spcPts val="0"/>
              </a:spcAft>
              <a:buFont typeface="Wingdings 3"/>
              <a:buNone/>
              <a:defRPr/>
            </a:pPr>
            <a:endParaRPr lang="en-US" dirty="0" smtClean="0"/>
          </a:p>
          <a:p>
            <a:pPr marL="274320" indent="-274320" fontAlgn="auto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/>
              <a:t>This models our belief that the estimated pixel values should depend on both the noisy data (grey nodes) and the estimated four neighboring pixel values. </a:t>
            </a:r>
          </a:p>
          <a:p>
            <a:pPr marL="274320" indent="-274320" fontAlgn="auto">
              <a:spcAft>
                <a:spcPts val="0"/>
              </a:spcAft>
              <a:buFont typeface="Wingdings 3"/>
              <a:buChar char=""/>
              <a:defRPr/>
            </a:pPr>
            <a:endParaRPr lang="en-US" dirty="0"/>
          </a:p>
        </p:txBody>
      </p:sp>
      <p:sp>
        <p:nvSpPr>
          <p:cNvPr id="96260" name="TextBox 5"/>
          <p:cNvSpPr txBox="1">
            <a:spLocks noChangeArrowheads="1"/>
          </p:cNvSpPr>
          <p:nvPr/>
        </p:nvSpPr>
        <p:spPr bwMode="auto">
          <a:xfrm>
            <a:off x="3276600" y="6324600"/>
            <a:ext cx="572135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>
                <a:latin typeface="Gill Sans MT"/>
              </a:rPr>
              <a:t>homepages.inf.ed.ac.uk/rbf/CVonline/LOCAL_COPIES/AV0809/ORCHARD/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 flipH="1" flipV="1">
            <a:off x="2622550" y="4322763"/>
            <a:ext cx="547688" cy="1216025"/>
          </a:xfrm>
          <a:prstGeom prst="straightConnector1">
            <a:avLst/>
          </a:prstGeom>
          <a:ln w="190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6262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49238" y="5356225"/>
            <a:ext cx="3821112" cy="669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>Problem Description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74320" indent="-274320" fontAlgn="auto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/>
              <a:t>“Jigsaw Puzzle Problem”</a:t>
            </a:r>
          </a:p>
          <a:p>
            <a:pPr marL="548640" lvl="1" indent="-274320" fontAlgn="auto">
              <a:spcAft>
                <a:spcPts val="0"/>
              </a:spcAft>
              <a:buFont typeface="Wingdings 3"/>
              <a:buChar char=""/>
              <a:defRPr/>
            </a:pPr>
            <a:r>
              <a:rPr lang="en-US" b="1" dirty="0" smtClean="0"/>
              <a:t>Problem Statement: </a:t>
            </a:r>
            <a:r>
              <a:rPr lang="en-US" dirty="0" smtClean="0"/>
              <a:t>Reconstruct an image from a set of </a:t>
            </a:r>
            <a:r>
              <a:rPr lang="en-US" dirty="0" smtClean="0"/>
              <a:t>image </a:t>
            </a:r>
            <a:r>
              <a:rPr lang="en-US" dirty="0" smtClean="0"/>
              <a:t>patches.</a:t>
            </a:r>
          </a:p>
          <a:p>
            <a:pPr marL="548640" lvl="1" indent="-274320" fontAlgn="auto">
              <a:spcAft>
                <a:spcPts val="0"/>
              </a:spcAft>
              <a:buFont typeface="Wingdings 3"/>
              <a:buChar char=""/>
              <a:defRPr/>
            </a:pPr>
            <a:r>
              <a:rPr lang="en-US" b="1" dirty="0" smtClean="0"/>
              <a:t>Problem Complexity: </a:t>
            </a:r>
            <a:r>
              <a:rPr lang="en-US" dirty="0" smtClean="0"/>
              <a:t>NP-Complete </a:t>
            </a:r>
            <a:r>
              <a:rPr lang="en-US" dirty="0" smtClean="0"/>
              <a:t>when pairwise affinity of pieces is unreliable [1]</a:t>
            </a:r>
            <a:endParaRPr lang="en-US" dirty="0" smtClean="0"/>
          </a:p>
          <a:p>
            <a:pPr marL="274320" indent="-274320" fontAlgn="auto">
              <a:spcAft>
                <a:spcPts val="0"/>
              </a:spcAft>
              <a:buFont typeface="Wingdings 3"/>
              <a:buChar char=""/>
              <a:defRPr/>
            </a:pPr>
            <a:endParaRPr lang="en-US" dirty="0" smtClean="0"/>
          </a:p>
          <a:p>
            <a:pPr marL="274320" indent="-274320" fontAlgn="auto">
              <a:spcAft>
                <a:spcPts val="0"/>
              </a:spcAft>
              <a:buFont typeface="Wingdings 3"/>
              <a:buChar char=""/>
              <a:defRPr/>
            </a:pPr>
            <a:r>
              <a:rPr lang="en-US" b="1" dirty="0" smtClean="0"/>
              <a:t>Problem Formulation</a:t>
            </a:r>
            <a:r>
              <a:rPr lang="en-US" dirty="0" smtClean="0"/>
              <a:t>: Set of square, non-overlapping patches</a:t>
            </a:r>
          </a:p>
          <a:p>
            <a:pPr marL="674370" lvl="1" indent="-274320" fontAlgn="auto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/>
              <a:t>This type of puzzle is known as a “jig swap puzzle” [7]</a:t>
            </a:r>
          </a:p>
          <a:p>
            <a:pPr marL="674370" lvl="1" indent="-274320" fontAlgn="auto">
              <a:spcAft>
                <a:spcPts val="0"/>
              </a:spcAft>
              <a:buFont typeface="Wingdings 3"/>
              <a:buChar char=""/>
              <a:defRPr/>
            </a:pPr>
            <a:r>
              <a:rPr lang="en-US" i="1" dirty="0" smtClean="0"/>
              <a:t>Variation of the Problem</a:t>
            </a:r>
            <a:r>
              <a:rPr lang="en-US" dirty="0" smtClean="0"/>
              <a:t>: Allow/disallow patch rotation</a:t>
            </a:r>
            <a:endParaRPr lang="en-US" dirty="0" smtClean="0"/>
          </a:p>
          <a:p>
            <a:pPr marL="0" indent="0" fontAlgn="auto">
              <a:spcAft>
                <a:spcPts val="0"/>
              </a:spcAft>
              <a:buNone/>
              <a:defRPr/>
            </a:pPr>
            <a:endParaRPr lang="en-US" dirty="0" smtClean="0"/>
          </a:p>
          <a:p>
            <a:pPr marL="274320" indent="-274320" fontAlgn="auto">
              <a:spcAft>
                <a:spcPts val="0"/>
              </a:spcAft>
              <a:buFont typeface="Wingdings 3"/>
              <a:buChar char=""/>
              <a:defRPr/>
            </a:pPr>
            <a:r>
              <a:rPr lang="en-US" b="1" dirty="0" smtClean="0"/>
              <a:t>A Key Difference with Standard Jigsaw Puzzle Solving: </a:t>
            </a:r>
            <a:r>
              <a:rPr lang="en-US" dirty="0" smtClean="0"/>
              <a:t>The source image you are trying to reconstruct is unknown.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5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smtClean="0"/>
              <a:t>Markov Random Field (II)</a:t>
            </a:r>
          </a:p>
        </p:txBody>
      </p:sp>
      <p:pic>
        <p:nvPicPr>
          <p:cNvPr id="665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>
          <a:xfrm>
            <a:off x="304800" y="1524000"/>
            <a:ext cx="3127375" cy="2362200"/>
          </a:xfrm>
        </p:spPr>
      </p:pic>
      <p:pic>
        <p:nvPicPr>
          <p:cNvPr id="6656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733800" y="1447800"/>
            <a:ext cx="4784725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6568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810000" y="2971800"/>
            <a:ext cx="387985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6569" name="Picture 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495800" y="4419600"/>
            <a:ext cx="2667000" cy="50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66564" name="Object 4"/>
          <p:cNvGraphicFramePr>
            <a:graphicFrameLocks noChangeAspect="1"/>
          </p:cNvGraphicFramePr>
          <p:nvPr/>
        </p:nvGraphicFramePr>
        <p:xfrm>
          <a:off x="1752600" y="5486400"/>
          <a:ext cx="43942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614" name="Equation" r:id="rId7" imgW="3009600" imgH="469800" progId="Equation.3">
                  <p:embed/>
                </p:oleObj>
              </mc:Choice>
              <mc:Fallback>
                <p:oleObj name="Equation" r:id="rId7" imgW="3009600" imgH="469800" progId="Equation.3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2600" y="5486400"/>
                        <a:ext cx="4394200" cy="685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9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smtClean="0"/>
              <a:t>Image Patch Transform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en-US" sz="1600" smtClean="0"/>
              <a:t>From Cho </a:t>
            </a:r>
            <a:r>
              <a:rPr lang="en-US" sz="1600" i="1" smtClean="0"/>
              <a:t>et al.</a:t>
            </a:r>
            <a:r>
              <a:rPr lang="en-US" sz="1600" smtClean="0"/>
              <a:t> (2008), the image patch transform synthesizes an image from a set of image patches. For a given source image, define </a:t>
            </a:r>
            <a:r>
              <a:rPr lang="en-US" sz="1600" b="1" smtClean="0"/>
              <a:t>y</a:t>
            </a:r>
            <a:r>
              <a:rPr lang="en-US" sz="1600" smtClean="0"/>
              <a:t> as a low resolution version of the original image and </a:t>
            </a:r>
            <a:r>
              <a:rPr lang="en-US" sz="1600" b="1" smtClean="0"/>
              <a:t>x</a:t>
            </a:r>
            <a:r>
              <a:rPr lang="en-US" sz="1600" smtClean="0"/>
              <a:t> as the reconstructed image.</a:t>
            </a:r>
          </a:p>
          <a:p>
            <a:pPr>
              <a:lnSpc>
                <a:spcPct val="80000"/>
              </a:lnSpc>
            </a:pPr>
            <a:endParaRPr lang="en-US" sz="1600" smtClean="0"/>
          </a:p>
          <a:p>
            <a:pPr>
              <a:lnSpc>
                <a:spcPct val="80000"/>
              </a:lnSpc>
            </a:pPr>
            <a:r>
              <a:rPr lang="en-US" sz="1600" smtClean="0"/>
              <a:t>Define </a:t>
            </a:r>
            <a:r>
              <a:rPr lang="en-US" sz="1600" i="1" smtClean="0"/>
              <a:t>P</a:t>
            </a:r>
            <a:r>
              <a:rPr lang="en-US" sz="1600" smtClean="0"/>
              <a:t>(</a:t>
            </a:r>
            <a:r>
              <a:rPr lang="en-US" sz="1600" b="1" smtClean="0"/>
              <a:t>x</a:t>
            </a:r>
            <a:r>
              <a:rPr lang="en-US" sz="1600" smtClean="0"/>
              <a:t>;</a:t>
            </a:r>
            <a:r>
              <a:rPr lang="en-US" sz="1600" b="1" smtClean="0"/>
              <a:t>y</a:t>
            </a:r>
            <a:r>
              <a:rPr lang="en-US" sz="1600" smtClean="0"/>
              <a:t>) as the probability of an assignment of, </a:t>
            </a:r>
            <a:r>
              <a:rPr lang="en-US" sz="1600" b="1" smtClean="0"/>
              <a:t>x</a:t>
            </a:r>
            <a:r>
              <a:rPr lang="en-US" sz="1600" smtClean="0"/>
              <a:t>, patches to the low resolution image </a:t>
            </a:r>
            <a:r>
              <a:rPr lang="en-US" sz="1600" b="1" smtClean="0"/>
              <a:t>y</a:t>
            </a:r>
            <a:r>
              <a:rPr lang="en-US" sz="1600" smtClean="0"/>
              <a:t>.  </a:t>
            </a:r>
          </a:p>
          <a:p>
            <a:pPr>
              <a:lnSpc>
                <a:spcPct val="80000"/>
              </a:lnSpc>
              <a:buFont typeface="Wingdings 3" pitchFamily="18" charset="2"/>
              <a:buNone/>
            </a:pPr>
            <a:endParaRPr lang="en-US" sz="1600" smtClean="0"/>
          </a:p>
          <a:p>
            <a:pPr>
              <a:lnSpc>
                <a:spcPct val="80000"/>
              </a:lnSpc>
              <a:buFont typeface="Wingdings 3" pitchFamily="18" charset="2"/>
              <a:buNone/>
            </a:pPr>
            <a:endParaRPr lang="en-US" sz="1600" smtClean="0"/>
          </a:p>
          <a:p>
            <a:pPr>
              <a:lnSpc>
                <a:spcPct val="80000"/>
              </a:lnSpc>
            </a:pPr>
            <a:endParaRPr lang="en-US" sz="1600" smtClean="0"/>
          </a:p>
          <a:p>
            <a:pPr>
              <a:lnSpc>
                <a:spcPct val="80000"/>
              </a:lnSpc>
            </a:pPr>
            <a:r>
              <a:rPr lang="en-US" sz="1600" b="1" smtClean="0"/>
              <a:t>Term Definition:</a:t>
            </a:r>
            <a:endParaRPr lang="en-US" sz="1600" smtClean="0"/>
          </a:p>
          <a:p>
            <a:pPr lvl="1">
              <a:lnSpc>
                <a:spcPct val="80000"/>
              </a:lnSpc>
            </a:pPr>
            <a:r>
              <a:rPr lang="el-GR" sz="1400" smtClean="0"/>
              <a:t>Π</a:t>
            </a:r>
            <a:r>
              <a:rPr lang="en-US" sz="1400" smtClean="0"/>
              <a:t> – Product of sequences (similar to </a:t>
            </a:r>
            <a:r>
              <a:rPr lang="el-GR" sz="1400" smtClean="0"/>
              <a:t>Σ</a:t>
            </a:r>
            <a:r>
              <a:rPr lang="en-US" sz="1400" smtClean="0"/>
              <a:t> but with multiplication)</a:t>
            </a:r>
          </a:p>
          <a:p>
            <a:pPr lvl="1">
              <a:lnSpc>
                <a:spcPct val="80000"/>
              </a:lnSpc>
            </a:pPr>
            <a:r>
              <a:rPr lang="en-US" sz="1400" smtClean="0"/>
              <a:t>Z – Normalization constant</a:t>
            </a:r>
          </a:p>
          <a:p>
            <a:pPr lvl="1">
              <a:lnSpc>
                <a:spcPct val="80000"/>
              </a:lnSpc>
            </a:pPr>
            <a:r>
              <a:rPr lang="en-US" sz="1400" i="1" smtClean="0"/>
              <a:t>i</a:t>
            </a:r>
            <a:r>
              <a:rPr lang="en-US" sz="1400" smtClean="0"/>
              <a:t> – Index of the a patch location</a:t>
            </a:r>
          </a:p>
          <a:p>
            <a:pPr lvl="1">
              <a:lnSpc>
                <a:spcPct val="80000"/>
              </a:lnSpc>
            </a:pPr>
            <a:r>
              <a:rPr lang="en-US" sz="1400" smtClean="0">
                <a:latin typeface="Cambria Math" pitchFamily="18" charset="0"/>
              </a:rPr>
              <a:t>𝒩</a:t>
            </a:r>
            <a:r>
              <a:rPr lang="en-US" sz="1400" smtClean="0"/>
              <a:t>(</a:t>
            </a:r>
            <a:r>
              <a:rPr lang="en-US" sz="1400" i="1" smtClean="0"/>
              <a:t>i</a:t>
            </a:r>
            <a:r>
              <a:rPr lang="en-US" sz="1400" smtClean="0"/>
              <a:t>) – Markov blanket of node </a:t>
            </a:r>
            <a:r>
              <a:rPr lang="en-US" sz="1400" i="1" smtClean="0"/>
              <a:t>i</a:t>
            </a:r>
          </a:p>
          <a:p>
            <a:pPr lvl="1">
              <a:lnSpc>
                <a:spcPct val="80000"/>
              </a:lnSpc>
            </a:pPr>
            <a:r>
              <a:rPr lang="en-US" sz="1400" i="1" smtClean="0"/>
              <a:t>p</a:t>
            </a:r>
            <a:r>
              <a:rPr lang="en-US" sz="1400" smtClean="0"/>
              <a:t>(</a:t>
            </a:r>
            <a:r>
              <a:rPr lang="en-US" sz="1400" i="1" smtClean="0"/>
              <a:t>y</a:t>
            </a:r>
            <a:r>
              <a:rPr lang="en-US" sz="1400" i="1" baseline="-25000" smtClean="0"/>
              <a:t>i</a:t>
            </a:r>
            <a:r>
              <a:rPr lang="en-US" sz="1400" smtClean="0"/>
              <a:t>|</a:t>
            </a:r>
            <a:r>
              <a:rPr lang="en-US" sz="1400" i="1" smtClean="0"/>
              <a:t>x</a:t>
            </a:r>
            <a:r>
              <a:rPr lang="en-US" sz="1400" i="1" baseline="-25000" smtClean="0"/>
              <a:t>i</a:t>
            </a:r>
            <a:r>
              <a:rPr lang="en-US" sz="1400" smtClean="0"/>
              <a:t>) – Local evidence term used to steer image </a:t>
            </a:r>
            <a:r>
              <a:rPr lang="en-US" sz="1400" b="1" smtClean="0"/>
              <a:t>x</a:t>
            </a:r>
            <a:r>
              <a:rPr lang="en-US" sz="1400" b="1" i="1" smtClean="0"/>
              <a:t> </a:t>
            </a:r>
            <a:r>
              <a:rPr lang="en-US" sz="1400" smtClean="0"/>
              <a:t>to have a similar scene structure as </a:t>
            </a:r>
            <a:r>
              <a:rPr lang="en-US" sz="1400" b="1" smtClean="0"/>
              <a:t>y</a:t>
            </a:r>
            <a:endParaRPr lang="en-US" sz="1400" i="1" smtClean="0"/>
          </a:p>
          <a:p>
            <a:pPr lvl="1">
              <a:lnSpc>
                <a:spcPct val="80000"/>
              </a:lnSpc>
            </a:pPr>
            <a:r>
              <a:rPr lang="en-US" sz="1400" i="1" smtClean="0"/>
              <a:t>p</a:t>
            </a:r>
            <a:r>
              <a:rPr lang="en-US" sz="1400" i="1" baseline="-25000" smtClean="0"/>
              <a:t>i,j</a:t>
            </a:r>
            <a:r>
              <a:rPr lang="en-US" sz="1400" smtClean="0"/>
              <a:t>(</a:t>
            </a:r>
            <a:r>
              <a:rPr lang="en-US" sz="1400" i="1" smtClean="0"/>
              <a:t>x</a:t>
            </a:r>
            <a:r>
              <a:rPr lang="en-US" sz="1400" i="1" baseline="-25000" smtClean="0"/>
              <a:t>j</a:t>
            </a:r>
            <a:r>
              <a:rPr lang="en-US" sz="1400" smtClean="0"/>
              <a:t>|</a:t>
            </a:r>
            <a:r>
              <a:rPr lang="en-US" sz="1400" i="1" smtClean="0"/>
              <a:t>x</a:t>
            </a:r>
            <a:r>
              <a:rPr lang="en-US" sz="1400" i="1" baseline="-25000" smtClean="0"/>
              <a:t>i</a:t>
            </a:r>
            <a:r>
              <a:rPr lang="en-US" sz="1400" smtClean="0"/>
              <a:t>) – Probability of placing a path </a:t>
            </a:r>
            <a:r>
              <a:rPr lang="en-US" sz="1400" i="1" smtClean="0"/>
              <a:t>x</a:t>
            </a:r>
            <a:r>
              <a:rPr lang="en-US" sz="1400" i="1" baseline="-25000" smtClean="0"/>
              <a:t>j</a:t>
            </a:r>
            <a:r>
              <a:rPr lang="en-US" sz="1400" smtClean="0"/>
              <a:t> in neighborhood of another patch </a:t>
            </a:r>
            <a:r>
              <a:rPr lang="en-US" sz="1400" i="1" smtClean="0"/>
              <a:t>x</a:t>
            </a:r>
            <a:r>
              <a:rPr lang="en-US" sz="1400" i="1" baseline="-25000" smtClean="0"/>
              <a:t>i</a:t>
            </a:r>
            <a:endParaRPr lang="en-US" sz="1400" smtClean="0"/>
          </a:p>
          <a:p>
            <a:pPr lvl="1">
              <a:lnSpc>
                <a:spcPct val="80000"/>
              </a:lnSpc>
            </a:pPr>
            <a:r>
              <a:rPr lang="en-US" sz="1400" i="1" smtClean="0"/>
              <a:t>p</a:t>
            </a:r>
            <a:r>
              <a:rPr lang="en-US" sz="1400" smtClean="0"/>
              <a:t>(</a:t>
            </a:r>
            <a:r>
              <a:rPr lang="en-US" sz="1400" i="1" smtClean="0"/>
              <a:t>x</a:t>
            </a:r>
            <a:r>
              <a:rPr lang="en-US" sz="1400" i="1" baseline="-25000" smtClean="0"/>
              <a:t>i</a:t>
            </a:r>
            <a:r>
              <a:rPr lang="en-US" sz="1400" smtClean="0"/>
              <a:t>) – In most cases, this term is modeled as uniform distribution</a:t>
            </a:r>
          </a:p>
          <a:p>
            <a:pPr lvl="1">
              <a:lnSpc>
                <a:spcPct val="80000"/>
              </a:lnSpc>
            </a:pPr>
            <a:r>
              <a:rPr lang="en-US" sz="1400" i="1" smtClean="0"/>
              <a:t>E</a:t>
            </a:r>
            <a:r>
              <a:rPr lang="en-US" sz="1400" smtClean="0"/>
              <a:t>(</a:t>
            </a:r>
            <a:r>
              <a:rPr lang="en-US" sz="1400" i="1" smtClean="0"/>
              <a:t>x</a:t>
            </a:r>
            <a:r>
              <a:rPr lang="en-US" sz="1400" smtClean="0"/>
              <a:t>) – Exclusion term used to prevent patches being placed more than once.</a:t>
            </a:r>
          </a:p>
          <a:p>
            <a:pPr lvl="1">
              <a:lnSpc>
                <a:spcPct val="80000"/>
              </a:lnSpc>
            </a:pPr>
            <a:endParaRPr lang="en-US" sz="1400" smtClean="0"/>
          </a:p>
          <a:p>
            <a:pPr>
              <a:lnSpc>
                <a:spcPct val="80000"/>
              </a:lnSpc>
            </a:pPr>
            <a:r>
              <a:rPr lang="en-US" sz="1600" smtClean="0"/>
              <a:t>The graphical model will maximize the probability of assignment </a:t>
            </a:r>
            <a:r>
              <a:rPr lang="en-US" sz="1600" i="1" smtClean="0"/>
              <a:t>P</a:t>
            </a:r>
            <a:r>
              <a:rPr lang="en-US" sz="1600" smtClean="0"/>
              <a:t>(</a:t>
            </a:r>
            <a:r>
              <a:rPr lang="en-US" sz="1600" b="1" smtClean="0"/>
              <a:t>x</a:t>
            </a:r>
            <a:r>
              <a:rPr lang="en-US" sz="1600" smtClean="0"/>
              <a:t>;</a:t>
            </a:r>
            <a:r>
              <a:rPr lang="en-US" sz="1600" b="1" smtClean="0"/>
              <a:t>y</a:t>
            </a:r>
            <a:r>
              <a:rPr lang="en-US" sz="1600" smtClean="0"/>
              <a:t>) using loopy belief propagation.</a:t>
            </a:r>
          </a:p>
        </p:txBody>
      </p:sp>
      <p:sp>
        <p:nvSpPr>
          <p:cNvPr id="2061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>
              <a:latin typeface="Gill Sans MT"/>
            </a:endParaRPr>
          </a:p>
        </p:txBody>
      </p:sp>
      <p:sp>
        <p:nvSpPr>
          <p:cNvPr id="2062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>
              <a:latin typeface="Gill Sans MT"/>
            </a:endParaRPr>
          </a:p>
        </p:txBody>
      </p:sp>
      <p:sp>
        <p:nvSpPr>
          <p:cNvPr id="2063" name="Rectangle 5"/>
          <p:cNvSpPr>
            <a:spLocks noChangeArrowheads="1"/>
          </p:cNvSpPr>
          <p:nvPr/>
        </p:nvSpPr>
        <p:spPr bwMode="auto">
          <a:xfrm>
            <a:off x="0" y="97155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graphicFrame>
        <p:nvGraphicFramePr>
          <p:cNvPr id="2058" name="Object 10"/>
          <p:cNvGraphicFramePr>
            <a:graphicFrameLocks noChangeAspect="1"/>
          </p:cNvGraphicFramePr>
          <p:nvPr/>
        </p:nvGraphicFramePr>
        <p:xfrm>
          <a:off x="2582863" y="2514600"/>
          <a:ext cx="3979862" cy="615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8" name="Equation" r:id="rId3" imgW="3035160" imgH="469800" progId="Equation.3">
                  <p:embed/>
                </p:oleObj>
              </mc:Choice>
              <mc:Fallback>
                <p:oleObj name="Equation" r:id="rId3" imgW="3035160" imgH="469800" progId="Equation.3">
                  <p:embed/>
                  <p:pic>
                    <p:nvPicPr>
                      <p:cNvPr id="0" name="Picture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82863" y="2514600"/>
                        <a:ext cx="3979862" cy="6159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3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smtClean="0"/>
              <a:t>Belief Propagation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274320" indent="-274320" fontAlgn="auto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/>
              <a:t>Belief propagation takes the form of a message-passing algorithm. </a:t>
            </a:r>
          </a:p>
          <a:p>
            <a:pPr marL="274320" indent="-274320" fontAlgn="auto">
              <a:spcAft>
                <a:spcPts val="0"/>
              </a:spcAft>
              <a:buFont typeface="Wingdings 3"/>
              <a:buChar char=""/>
              <a:defRPr/>
            </a:pPr>
            <a:endParaRPr lang="en-US" dirty="0" smtClean="0"/>
          </a:p>
          <a:p>
            <a:pPr marL="274320" indent="-274320" fontAlgn="auto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/>
              <a:t>Simplest Modeling Approach: A Bayesian Network</a:t>
            </a:r>
          </a:p>
          <a:p>
            <a:pPr marL="548640" lvl="1" indent="-274320" fontAlgn="auto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/>
              <a:t>Bayesian Networks are a Directed Acyclic Graph (DAG)</a:t>
            </a:r>
          </a:p>
          <a:p>
            <a:pPr marL="548640" lvl="1" indent="-274320" fontAlgn="auto">
              <a:spcAft>
                <a:spcPts val="0"/>
              </a:spcAft>
              <a:buFont typeface="Wingdings 3"/>
              <a:buChar char=""/>
              <a:defRPr/>
            </a:pPr>
            <a:endParaRPr lang="en-US" dirty="0" smtClean="0"/>
          </a:p>
          <a:p>
            <a:pPr marL="274320" indent="-274320" fontAlgn="auto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/>
              <a:t>Example: Medical Diagnosis Problem – Construct a machine to </a:t>
            </a:r>
            <a:r>
              <a:rPr lang="en-US" i="1" dirty="0" smtClean="0"/>
              <a:t>infer</a:t>
            </a:r>
            <a:r>
              <a:rPr lang="en-US" dirty="0" smtClean="0"/>
              <a:t> which disease(s) is causing a patient’s symptoms. </a:t>
            </a:r>
          </a:p>
          <a:p>
            <a:pPr marL="548640" lvl="1" indent="-274320" fontAlgn="auto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/>
              <a:t>Node Labels:</a:t>
            </a:r>
          </a:p>
          <a:p>
            <a:pPr marL="822960" lvl="2" fontAlgn="auto">
              <a:spcAft>
                <a:spcPts val="0"/>
              </a:spcAft>
              <a:buClr>
                <a:schemeClr val="bg1">
                  <a:shade val="50000"/>
                </a:schemeClr>
              </a:buClr>
              <a:buFont typeface="Wingdings 3"/>
              <a:buChar char=""/>
              <a:defRPr/>
            </a:pPr>
            <a:r>
              <a:rPr lang="en-US" dirty="0" smtClean="0"/>
              <a:t>S: Individual smokes</a:t>
            </a:r>
          </a:p>
          <a:p>
            <a:pPr marL="822960" lvl="2" fontAlgn="auto">
              <a:spcAft>
                <a:spcPts val="0"/>
              </a:spcAft>
              <a:buClr>
                <a:schemeClr val="bg1">
                  <a:shade val="50000"/>
                </a:schemeClr>
              </a:buClr>
              <a:buFont typeface="Wingdings 3"/>
              <a:buChar char=""/>
              <a:defRPr/>
            </a:pPr>
            <a:r>
              <a:rPr lang="en-US" dirty="0" smtClean="0"/>
              <a:t>L: Individual has lung cancer</a:t>
            </a:r>
          </a:p>
          <a:p>
            <a:pPr marL="822960" lvl="2" fontAlgn="auto">
              <a:spcAft>
                <a:spcPts val="0"/>
              </a:spcAft>
              <a:buClr>
                <a:schemeClr val="bg1">
                  <a:shade val="50000"/>
                </a:schemeClr>
              </a:buClr>
              <a:buFont typeface="Wingdings 3"/>
              <a:buChar char=""/>
              <a:defRPr/>
            </a:pPr>
            <a:r>
              <a:rPr lang="en-US" dirty="0" smtClean="0"/>
              <a:t>B: Individual has bronchitis</a:t>
            </a:r>
          </a:p>
          <a:p>
            <a:pPr marL="822960" lvl="2" fontAlgn="auto">
              <a:spcAft>
                <a:spcPts val="0"/>
              </a:spcAft>
              <a:buClr>
                <a:schemeClr val="bg1">
                  <a:shade val="50000"/>
                </a:schemeClr>
              </a:buClr>
              <a:buFont typeface="Wingdings 3"/>
              <a:buChar char=""/>
              <a:defRPr/>
            </a:pPr>
            <a:r>
              <a:rPr lang="en-US" dirty="0" smtClean="0"/>
              <a:t>D: Individual has shortness of breath (</a:t>
            </a:r>
            <a:r>
              <a:rPr lang="en-US" dirty="0" err="1" smtClean="0"/>
              <a:t>Dyspnoea</a:t>
            </a:r>
            <a:r>
              <a:rPr lang="en-US" dirty="0" smtClean="0"/>
              <a:t>)</a:t>
            </a:r>
          </a:p>
          <a:p>
            <a:pPr marL="822960" lvl="2" fontAlgn="auto">
              <a:spcAft>
                <a:spcPts val="0"/>
              </a:spcAft>
              <a:buClr>
                <a:schemeClr val="bg1">
                  <a:shade val="50000"/>
                </a:schemeClr>
              </a:buClr>
              <a:buFont typeface="Wingdings 3"/>
              <a:buChar char=""/>
              <a:defRPr/>
            </a:pPr>
            <a:r>
              <a:rPr lang="en-US" dirty="0" smtClean="0"/>
              <a:t>X: X-Ray shows lung abnormality</a:t>
            </a:r>
          </a:p>
          <a:p>
            <a:pPr marL="548640" lvl="1" indent="-274320" fontAlgn="auto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/>
              <a:t>Each node can be in a finite (e.g. binary) state.</a:t>
            </a:r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7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smtClean="0"/>
              <a:t>A Simple Bayesian Network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274320" indent="-274320" fontAlgn="auto">
              <a:spcAft>
                <a:spcPts val="0"/>
              </a:spcAft>
              <a:buFont typeface="Wingdings 3"/>
              <a:buChar char=""/>
              <a:defRPr/>
            </a:pPr>
            <a:endParaRPr lang="en-US" dirty="0" smtClean="0"/>
          </a:p>
          <a:p>
            <a:pPr marL="274320" indent="-274320" fontAlgn="auto">
              <a:spcAft>
                <a:spcPts val="0"/>
              </a:spcAft>
              <a:buFont typeface="Wingdings 3"/>
              <a:buChar char=""/>
              <a:defRPr/>
            </a:pPr>
            <a:endParaRPr lang="en-US" dirty="0" smtClean="0"/>
          </a:p>
          <a:p>
            <a:pPr marL="274320" indent="-274320" fontAlgn="auto">
              <a:spcAft>
                <a:spcPts val="0"/>
              </a:spcAft>
              <a:buFont typeface="Wingdings 3"/>
              <a:buChar char=""/>
              <a:defRPr/>
            </a:pPr>
            <a:endParaRPr lang="en-US" dirty="0" smtClean="0"/>
          </a:p>
          <a:p>
            <a:pPr marL="274320" indent="-274320" fontAlgn="auto">
              <a:spcAft>
                <a:spcPts val="0"/>
              </a:spcAft>
              <a:buFont typeface="Wingdings 3"/>
              <a:buChar char=""/>
              <a:defRPr/>
            </a:pPr>
            <a:endParaRPr lang="en-US" dirty="0" smtClean="0"/>
          </a:p>
          <a:p>
            <a:pPr marL="274320" indent="-274320" fontAlgn="auto">
              <a:spcAft>
                <a:spcPts val="0"/>
              </a:spcAft>
              <a:buFont typeface="Wingdings 3"/>
              <a:buChar char=""/>
              <a:defRPr/>
            </a:pPr>
            <a:endParaRPr lang="en-US" dirty="0" smtClean="0"/>
          </a:p>
          <a:p>
            <a:pPr marL="274320" indent="-274320" fontAlgn="auto">
              <a:spcAft>
                <a:spcPts val="0"/>
              </a:spcAft>
              <a:buFont typeface="Wingdings 3"/>
              <a:buChar char=""/>
              <a:defRPr/>
            </a:pPr>
            <a:endParaRPr lang="en-US" dirty="0" smtClean="0"/>
          </a:p>
          <a:p>
            <a:pPr marL="274320" indent="-274320" fontAlgn="auto">
              <a:spcAft>
                <a:spcPts val="0"/>
              </a:spcAft>
              <a:buFont typeface="Wingdings 3"/>
              <a:buNone/>
              <a:defRPr/>
            </a:pPr>
            <a:endParaRPr lang="en-US" dirty="0" smtClean="0"/>
          </a:p>
          <a:p>
            <a:pPr marL="274320" indent="-274320" fontAlgn="auto">
              <a:spcAft>
                <a:spcPts val="0"/>
              </a:spcAft>
              <a:buFont typeface="Wingdings 3"/>
              <a:buNone/>
              <a:defRPr/>
            </a:pPr>
            <a:endParaRPr lang="en-US" dirty="0" smtClean="0"/>
          </a:p>
          <a:p>
            <a:pPr marL="274320" indent="-274320" fontAlgn="auto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/>
              <a:t>Value of Bayesian Network:</a:t>
            </a:r>
          </a:p>
          <a:p>
            <a:pPr marL="548640" lvl="1" indent="-274320" fontAlgn="auto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/>
              <a:t>Diagnosis: </a:t>
            </a:r>
            <a:r>
              <a:rPr lang="en-US" i="1" dirty="0" smtClean="0"/>
              <a:t>P</a:t>
            </a:r>
            <a:r>
              <a:rPr lang="en-US" dirty="0" smtClean="0"/>
              <a:t>(</a:t>
            </a:r>
            <a:r>
              <a:rPr lang="en-US" i="1" dirty="0" smtClean="0"/>
              <a:t>Disease</a:t>
            </a:r>
            <a:r>
              <a:rPr lang="en-US" dirty="0" smtClean="0"/>
              <a:t> | </a:t>
            </a:r>
            <a:r>
              <a:rPr lang="en-US" i="1" dirty="0" smtClean="0"/>
              <a:t>Symptom</a:t>
            </a:r>
            <a:r>
              <a:rPr lang="en-US" dirty="0" smtClean="0"/>
              <a:t>)</a:t>
            </a:r>
          </a:p>
          <a:p>
            <a:pPr marL="548640" lvl="1" indent="-274320" fontAlgn="auto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/>
              <a:t>Prediction: </a:t>
            </a:r>
            <a:r>
              <a:rPr lang="en-US" i="1" dirty="0" smtClean="0"/>
              <a:t>P</a:t>
            </a:r>
            <a:r>
              <a:rPr lang="en-US" dirty="0" smtClean="0"/>
              <a:t>(</a:t>
            </a:r>
            <a:r>
              <a:rPr lang="en-US" i="1" dirty="0" smtClean="0"/>
              <a:t>Symptom</a:t>
            </a:r>
            <a:r>
              <a:rPr lang="en-US" dirty="0" smtClean="0"/>
              <a:t> | </a:t>
            </a:r>
            <a:r>
              <a:rPr lang="en-US" i="1" dirty="0" smtClean="0"/>
              <a:t>Disease</a:t>
            </a:r>
            <a:r>
              <a:rPr lang="en-US" dirty="0" smtClean="0"/>
              <a:t>)</a:t>
            </a:r>
          </a:p>
          <a:p>
            <a:pPr marL="548640" lvl="1" indent="-274320" fontAlgn="auto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/>
              <a:t>This is done by computing the </a:t>
            </a:r>
            <a:r>
              <a:rPr lang="en-US" i="1" dirty="0" smtClean="0"/>
              <a:t>marginal</a:t>
            </a:r>
            <a:r>
              <a:rPr lang="en-US" dirty="0" smtClean="0"/>
              <a:t> probabilities.</a:t>
            </a:r>
          </a:p>
          <a:p>
            <a:pPr marL="548640" lvl="1" indent="-274320" fontAlgn="auto">
              <a:spcAft>
                <a:spcPts val="0"/>
              </a:spcAft>
              <a:buFont typeface="Wingdings 3"/>
              <a:buChar char=""/>
              <a:defRPr/>
            </a:pPr>
            <a:endParaRPr lang="en-US" dirty="0" smtClean="0"/>
          </a:p>
          <a:p>
            <a:pPr marL="274320" indent="-274320" fontAlgn="auto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/>
              <a:t>For large and/or complex Bayesian Networks, the relationships between nodes may be unclear forcing belief propagation between the nodes to determine relationships.</a:t>
            </a:r>
            <a:endParaRPr lang="en-US" dirty="0"/>
          </a:p>
        </p:txBody>
      </p:sp>
      <p:pic>
        <p:nvPicPr>
          <p:cNvPr id="101379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905125" y="1289050"/>
            <a:ext cx="3049588" cy="2179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1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smtClean="0"/>
              <a:t>Belief Propagation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274320" indent="-274320" fontAlgn="auto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/>
              <a:t>Two types of nodes in the graph:</a:t>
            </a:r>
          </a:p>
          <a:p>
            <a:pPr marL="548640" lvl="1" indent="-274320" fontAlgn="auto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/>
              <a:t>Observed/Evidence Nodes:  These are visible from the outside world.</a:t>
            </a:r>
          </a:p>
          <a:p>
            <a:pPr marL="822960" lvl="2" fontAlgn="auto">
              <a:spcAft>
                <a:spcPts val="0"/>
              </a:spcAft>
              <a:buClr>
                <a:schemeClr val="bg1">
                  <a:shade val="50000"/>
                </a:schemeClr>
              </a:buClr>
              <a:buFont typeface="Wingdings 3"/>
              <a:buChar char=""/>
              <a:defRPr/>
            </a:pPr>
            <a:r>
              <a:rPr lang="en-US" dirty="0" smtClean="0"/>
              <a:t>Does a person smoke?</a:t>
            </a:r>
          </a:p>
          <a:p>
            <a:pPr marL="822960" lvl="2" fontAlgn="auto">
              <a:spcAft>
                <a:spcPts val="0"/>
              </a:spcAft>
              <a:buClr>
                <a:schemeClr val="bg1">
                  <a:shade val="50000"/>
                </a:schemeClr>
              </a:buClr>
              <a:buFont typeface="Wingdings 3"/>
              <a:buChar char=""/>
              <a:defRPr/>
            </a:pPr>
            <a:r>
              <a:rPr lang="en-US" dirty="0" smtClean="0"/>
              <a:t>Does the X-Ray show an issue?</a:t>
            </a:r>
          </a:p>
          <a:p>
            <a:pPr marL="822960" lvl="2" fontAlgn="auto">
              <a:spcAft>
                <a:spcPts val="0"/>
              </a:spcAft>
              <a:buClr>
                <a:schemeClr val="bg1">
                  <a:shade val="50000"/>
                </a:schemeClr>
              </a:buClr>
              <a:buFont typeface="Wingdings 3"/>
              <a:buNone/>
              <a:defRPr/>
            </a:pPr>
            <a:endParaRPr lang="en-US" dirty="0" smtClean="0"/>
          </a:p>
          <a:p>
            <a:pPr marL="548640" lvl="1" indent="-274320" fontAlgn="auto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/>
              <a:t>Hidden Variables:</a:t>
            </a:r>
          </a:p>
          <a:p>
            <a:pPr marL="822960" lvl="2" fontAlgn="auto">
              <a:spcAft>
                <a:spcPts val="0"/>
              </a:spcAft>
              <a:buClr>
                <a:schemeClr val="bg1">
                  <a:shade val="50000"/>
                </a:schemeClr>
              </a:buClr>
              <a:buFont typeface="Wingdings 3"/>
              <a:buChar char=""/>
              <a:defRPr/>
            </a:pPr>
            <a:r>
              <a:rPr lang="en-US" dirty="0" smtClean="0"/>
              <a:t>Does the patient have bronchitis?</a:t>
            </a:r>
          </a:p>
          <a:p>
            <a:pPr marL="822960" lvl="2" fontAlgn="auto">
              <a:spcAft>
                <a:spcPts val="0"/>
              </a:spcAft>
              <a:buClr>
                <a:schemeClr val="bg1">
                  <a:shade val="50000"/>
                </a:schemeClr>
              </a:buClr>
              <a:buFont typeface="Wingdings 3"/>
              <a:buChar char=""/>
              <a:defRPr/>
            </a:pPr>
            <a:r>
              <a:rPr lang="en-US" dirty="0" smtClean="0"/>
              <a:t>Does the patient have cancer?</a:t>
            </a:r>
          </a:p>
          <a:p>
            <a:pPr marL="548640" lvl="1" indent="-274320" fontAlgn="auto">
              <a:spcAft>
                <a:spcPts val="0"/>
              </a:spcAft>
              <a:buFont typeface="Wingdings 3"/>
              <a:buNone/>
              <a:defRPr/>
            </a:pPr>
            <a:endParaRPr lang="en-US" dirty="0" smtClean="0"/>
          </a:p>
          <a:p>
            <a:pPr marL="274320" indent="-274320" fontAlgn="auto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/>
              <a:t>Belief Propagation works based on peer-pressure (i.e. message passing).  Each node listens to its neighbors.</a:t>
            </a:r>
          </a:p>
          <a:p>
            <a:pPr marL="548640" lvl="1" indent="-274320" fontAlgn="auto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/>
              <a:t>Evidence enters the network at the observed notes and propagates through the network. </a:t>
            </a:r>
          </a:p>
          <a:p>
            <a:pPr marL="548640" lvl="1" indent="-274320" fontAlgn="auto">
              <a:spcAft>
                <a:spcPts val="0"/>
              </a:spcAft>
              <a:buFont typeface="Wingdings 3"/>
              <a:buChar char=""/>
              <a:defRPr/>
            </a:pPr>
            <a:endParaRPr lang="en-US" dirty="0" smtClean="0"/>
          </a:p>
          <a:p>
            <a:pPr marL="274320" indent="-274320" fontAlgn="auto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/>
              <a:t>In a DAG (e.g. Bayesian Network), belief propagation yields exact marginal probabilities.</a:t>
            </a:r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5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smtClean="0"/>
              <a:t>Loopy Belief Propagation (LBP)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274320" indent="-274320" fontAlgn="auto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/>
              <a:t>DAGs by definition have no loops.  However, what if the relationship between the nodes has a loop (e.g. a Markov Random Field)?</a:t>
            </a:r>
          </a:p>
          <a:p>
            <a:pPr marL="548640" lvl="1" indent="-274320" fontAlgn="auto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/>
              <a:t>Answer: Loopy Belief Propagation.</a:t>
            </a:r>
          </a:p>
          <a:p>
            <a:pPr marL="274320" indent="-274320" fontAlgn="auto">
              <a:spcAft>
                <a:spcPts val="0"/>
              </a:spcAft>
              <a:buFont typeface="Wingdings 3"/>
              <a:buChar char=""/>
              <a:defRPr/>
            </a:pPr>
            <a:endParaRPr lang="en-US" dirty="0" smtClean="0"/>
          </a:p>
          <a:p>
            <a:pPr marL="274320" indent="-274320" fontAlgn="auto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/>
              <a:t>Belief propagation in loopy graphs only lead to approximations of the true marginal probabilities.  </a:t>
            </a:r>
          </a:p>
          <a:p>
            <a:pPr marL="274320" indent="-274320" fontAlgn="auto">
              <a:spcAft>
                <a:spcPts val="0"/>
              </a:spcAft>
              <a:buFont typeface="Wingdings 3"/>
              <a:buChar char=""/>
              <a:defRPr/>
            </a:pPr>
            <a:endParaRPr lang="en-US" dirty="0" smtClean="0"/>
          </a:p>
          <a:p>
            <a:pPr marL="274320" indent="-274320" fontAlgn="auto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/>
              <a:t>Loopy Belief Propagation can sometimes converge to local minimum and not to the absolute minimum.  </a:t>
            </a:r>
          </a:p>
          <a:p>
            <a:pPr marL="548640" lvl="1" indent="-274320" fontAlgn="auto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/>
              <a:t>To improve the accuracy of loopy belief propagation, Cho </a:t>
            </a:r>
            <a:r>
              <a:rPr lang="en-US" i="1" dirty="0" smtClean="0"/>
              <a:t>et al. </a:t>
            </a:r>
            <a:r>
              <a:rPr lang="en-US" dirty="0" smtClean="0"/>
              <a:t>run the LBP algorithm three times with random seeds and then pick the best reconstruction out of the three attempts.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49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smtClean="0"/>
              <a:t>Patch Compatibility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fontAlgn="auto">
              <a:spcAft>
                <a:spcPts val="0"/>
              </a:spcAft>
              <a:buFont typeface="Wingdings 3"/>
              <a:buNone/>
              <a:defRPr/>
            </a:pPr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3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smtClean="0"/>
              <a:t>Pairwise Patch Compatibility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74320" indent="-274320" fontAlgn="auto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/>
              <a:t>There are four types of compatibilities for any pair of patches. </a:t>
            </a:r>
          </a:p>
          <a:p>
            <a:pPr marL="548640" lvl="1" indent="-274320" fontAlgn="auto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/>
              <a:t>Patch </a:t>
            </a:r>
            <a:r>
              <a:rPr lang="en-US" i="1" dirty="0" err="1" smtClean="0"/>
              <a:t>x</a:t>
            </a:r>
            <a:r>
              <a:rPr lang="en-US" i="1" baseline="-25000" dirty="0" err="1" smtClean="0"/>
              <a:t>j</a:t>
            </a:r>
            <a:r>
              <a:rPr lang="en-US" dirty="0" smtClean="0"/>
              <a:t> can be placed to the left/right/bottom/top of patch </a:t>
            </a:r>
            <a:r>
              <a:rPr lang="en-US" i="1" dirty="0" smtClean="0"/>
              <a:t>x</a:t>
            </a:r>
            <a:r>
              <a:rPr lang="en-US" i="1" baseline="-25000" dirty="0" smtClean="0"/>
              <a:t>i</a:t>
            </a:r>
            <a:r>
              <a:rPr lang="en-US" dirty="0" smtClean="0"/>
              <a:t>.</a:t>
            </a:r>
          </a:p>
          <a:p>
            <a:pPr marL="274320" indent="-274320" fontAlgn="auto">
              <a:spcAft>
                <a:spcPts val="0"/>
              </a:spcAft>
              <a:buFont typeface="Wingdings 3"/>
              <a:buChar char=""/>
              <a:defRPr/>
            </a:pPr>
            <a:endParaRPr lang="en-US" dirty="0" smtClean="0"/>
          </a:p>
          <a:p>
            <a:pPr marL="274320" indent="-274320" fontAlgn="auto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/>
              <a:t>Cho </a:t>
            </a:r>
            <a:r>
              <a:rPr lang="en-US" i="1" dirty="0" smtClean="0"/>
              <a:t>et al.</a:t>
            </a:r>
            <a:r>
              <a:rPr lang="en-US" dirty="0" smtClean="0"/>
              <a:t> propose five metrics to determine compatibility between patches irrespective of the compatibility orientation:</a:t>
            </a:r>
          </a:p>
          <a:p>
            <a:pPr marL="548640" lvl="1" indent="-274320" fontAlgn="auto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/>
              <a:t>Dissimilarity-Based Compatibility</a:t>
            </a:r>
          </a:p>
          <a:p>
            <a:pPr marL="548640" lvl="1" indent="-274320" fontAlgn="auto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/>
              <a:t>Boosting-Based Compatibility</a:t>
            </a:r>
          </a:p>
          <a:p>
            <a:pPr marL="548640" lvl="1" indent="-274320" fontAlgn="auto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/>
              <a:t>Set-Based Compatibility</a:t>
            </a:r>
          </a:p>
          <a:p>
            <a:pPr marL="548640" lvl="1" indent="-274320" fontAlgn="auto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/>
              <a:t>Image Statistics-Based Compatibility</a:t>
            </a:r>
          </a:p>
          <a:p>
            <a:pPr marL="548640" lvl="1" indent="-274320" fontAlgn="auto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/>
              <a:t>Combination of Dissimilarity-Based and Image Statistics-Based Compatibility</a:t>
            </a:r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0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smtClean="0"/>
              <a:t>Dissimilarity-Based Compatibility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en-US" sz="2000" smtClean="0"/>
              <a:t>Let </a:t>
            </a:r>
            <a:r>
              <a:rPr lang="en-US" sz="2000" i="1" smtClean="0"/>
              <a:t>x</a:t>
            </a:r>
            <a:r>
              <a:rPr lang="en-US" sz="2000" i="1" baseline="-25000" smtClean="0"/>
              <a:t>i</a:t>
            </a:r>
            <a:r>
              <a:rPr lang="en-US" sz="2000" smtClean="0"/>
              <a:t> and </a:t>
            </a:r>
            <a:r>
              <a:rPr lang="en-US" sz="2000" i="1" smtClean="0"/>
              <a:t>x</a:t>
            </a:r>
            <a:r>
              <a:rPr lang="en-US" sz="2000" i="1" baseline="-25000" smtClean="0"/>
              <a:t>j</a:t>
            </a:r>
            <a:r>
              <a:rPr lang="en-US" sz="2000" smtClean="0"/>
              <a:t> be square patches of size </a:t>
            </a:r>
            <a:r>
              <a:rPr lang="en-US" sz="2000" i="1" smtClean="0"/>
              <a:t>K</a:t>
            </a:r>
            <a:r>
              <a:rPr lang="en-US" sz="2000" smtClean="0"/>
              <a:t> by </a:t>
            </a:r>
            <a:r>
              <a:rPr lang="en-US" sz="2000" i="1" smtClean="0"/>
              <a:t>K</a:t>
            </a:r>
            <a:r>
              <a:rPr lang="en-US" sz="2000" smtClean="0"/>
              <a:t>.  Below is an equation to calculate the dissimilarity between a left/right configuration of </a:t>
            </a:r>
            <a:r>
              <a:rPr lang="en-US" sz="2000" i="1" smtClean="0"/>
              <a:t>x</a:t>
            </a:r>
            <a:r>
              <a:rPr lang="en-US" sz="2000" i="1" baseline="-25000" smtClean="0"/>
              <a:t>j</a:t>
            </a:r>
            <a:r>
              <a:rPr lang="en-US" sz="2000" smtClean="0"/>
              <a:t> and </a:t>
            </a:r>
            <a:r>
              <a:rPr lang="en-US" sz="2000" i="1" smtClean="0"/>
              <a:t>x</a:t>
            </a:r>
            <a:r>
              <a:rPr lang="en-US" sz="2000" i="1" baseline="-25000" smtClean="0"/>
              <a:t>i</a:t>
            </a:r>
            <a:r>
              <a:rPr lang="en-US" sz="2000" smtClean="0"/>
              <a:t>.</a:t>
            </a:r>
          </a:p>
          <a:p>
            <a:pPr>
              <a:lnSpc>
                <a:spcPct val="80000"/>
              </a:lnSpc>
              <a:buFont typeface="Wingdings 3" pitchFamily="18" charset="2"/>
              <a:buNone/>
            </a:pPr>
            <a:endParaRPr lang="en-US" sz="2000" smtClean="0"/>
          </a:p>
          <a:p>
            <a:pPr>
              <a:lnSpc>
                <a:spcPct val="80000"/>
              </a:lnSpc>
            </a:pPr>
            <a:endParaRPr lang="en-US" sz="2000" smtClean="0"/>
          </a:p>
          <a:p>
            <a:pPr>
              <a:lnSpc>
                <a:spcPct val="80000"/>
              </a:lnSpc>
            </a:pPr>
            <a:endParaRPr lang="en-US" sz="2000" smtClean="0"/>
          </a:p>
          <a:p>
            <a:pPr>
              <a:lnSpc>
                <a:spcPct val="80000"/>
              </a:lnSpc>
            </a:pPr>
            <a:r>
              <a:rPr lang="en-US" sz="2000" smtClean="0"/>
              <a:t>There are three color channels for each pixel depending on the color channel used (e.g. RGB, LAB, etc.)</a:t>
            </a:r>
          </a:p>
          <a:p>
            <a:pPr>
              <a:lnSpc>
                <a:spcPct val="80000"/>
              </a:lnSpc>
            </a:pPr>
            <a:endParaRPr lang="en-US" sz="2000" smtClean="0"/>
          </a:p>
          <a:p>
            <a:pPr>
              <a:lnSpc>
                <a:spcPct val="80000"/>
              </a:lnSpc>
            </a:pPr>
            <a:r>
              <a:rPr lang="en-US" sz="2000" smtClean="0"/>
              <a:t>The pairwise patch compatibility probability is proportional to the dissimilarity via:</a:t>
            </a:r>
          </a:p>
          <a:p>
            <a:pPr>
              <a:lnSpc>
                <a:spcPct val="80000"/>
              </a:lnSpc>
              <a:buFont typeface="Wingdings 3" pitchFamily="18" charset="2"/>
              <a:buNone/>
            </a:pPr>
            <a:endParaRPr lang="en-US" sz="2000" smtClean="0"/>
          </a:p>
          <a:p>
            <a:pPr>
              <a:lnSpc>
                <a:spcPct val="80000"/>
              </a:lnSpc>
              <a:buFont typeface="Wingdings 3" pitchFamily="18" charset="2"/>
              <a:buNone/>
            </a:pPr>
            <a:endParaRPr lang="en-US" sz="2000" smtClean="0"/>
          </a:p>
          <a:p>
            <a:pPr>
              <a:lnSpc>
                <a:spcPct val="80000"/>
              </a:lnSpc>
              <a:buFont typeface="Wingdings 3" pitchFamily="18" charset="2"/>
              <a:buNone/>
            </a:pPr>
            <a:endParaRPr lang="en-US" sz="2000" smtClean="0"/>
          </a:p>
          <a:p>
            <a:pPr>
              <a:lnSpc>
                <a:spcPct val="80000"/>
              </a:lnSpc>
              <a:buFont typeface="Wingdings 3" pitchFamily="18" charset="2"/>
              <a:buNone/>
            </a:pPr>
            <a:r>
              <a:rPr lang="en-US" sz="2000" smtClean="0"/>
              <a:t>	where </a:t>
            </a:r>
            <a:r>
              <a:rPr lang="el-GR" sz="2000" i="1" smtClean="0"/>
              <a:t>σ</a:t>
            </a:r>
            <a:r>
              <a:rPr lang="en-US" sz="2000" i="1" baseline="-25000" smtClean="0"/>
              <a:t>c</a:t>
            </a:r>
            <a:r>
              <a:rPr lang="en-US" sz="2000" i="1" smtClean="0"/>
              <a:t> </a:t>
            </a:r>
            <a:r>
              <a:rPr lang="en-US" sz="2000" smtClean="0"/>
              <a:t>is set as the difference between the smallest and second smallest </a:t>
            </a:r>
            <a:r>
              <a:rPr lang="en-US" sz="2000" i="1" smtClean="0"/>
              <a:t>D</a:t>
            </a:r>
            <a:r>
              <a:rPr lang="en-US" sz="2000" smtClean="0"/>
              <a:t>(</a:t>
            </a:r>
            <a:r>
              <a:rPr lang="en-US" sz="2000" i="1" smtClean="0"/>
              <a:t>x</a:t>
            </a:r>
            <a:r>
              <a:rPr lang="en-US" sz="2000" i="1" baseline="-25000" smtClean="0"/>
              <a:t>j</a:t>
            </a:r>
            <a:r>
              <a:rPr lang="en-US" sz="2000" smtClean="0"/>
              <a:t>,</a:t>
            </a:r>
            <a:r>
              <a:rPr lang="en-US" sz="2000" i="1" smtClean="0"/>
              <a:t>x</a:t>
            </a:r>
            <a:r>
              <a:rPr lang="en-US" sz="2000" i="1" baseline="-25000" smtClean="0"/>
              <a:t>i</a:t>
            </a:r>
            <a:r>
              <a:rPr lang="en-US" sz="2000" smtClean="0"/>
              <a:t>) among all </a:t>
            </a:r>
            <a:r>
              <a:rPr lang="en-US" sz="2000" i="1" smtClean="0"/>
              <a:t>x</a:t>
            </a:r>
            <a:r>
              <a:rPr lang="en-US" sz="2000" i="1" baseline="-25000" smtClean="0"/>
              <a:t>j</a:t>
            </a:r>
            <a:r>
              <a:rPr lang="en-US" sz="2000" smtClean="0"/>
              <a:t>. </a:t>
            </a:r>
          </a:p>
        </p:txBody>
      </p:sp>
      <p:graphicFrame>
        <p:nvGraphicFramePr>
          <p:cNvPr id="19458" name="Object 2"/>
          <p:cNvGraphicFramePr>
            <a:graphicFrameLocks noChangeAspect="1"/>
          </p:cNvGraphicFramePr>
          <p:nvPr/>
        </p:nvGraphicFramePr>
        <p:xfrm>
          <a:off x="2819400" y="1905000"/>
          <a:ext cx="3640138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58" name="Equation" r:id="rId3" imgW="2577960" imgH="431640" progId="Equation.3">
                  <p:embed/>
                </p:oleObj>
              </mc:Choice>
              <mc:Fallback>
                <p:oleObj name="Equation" r:id="rId3" imgW="2577960" imgH="43164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19400" y="1905000"/>
                        <a:ext cx="3640138" cy="609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459" name="Object 3"/>
          <p:cNvGraphicFramePr>
            <a:graphicFrameLocks noChangeAspect="1"/>
          </p:cNvGraphicFramePr>
          <p:nvPr/>
        </p:nvGraphicFramePr>
        <p:xfrm>
          <a:off x="3352800" y="4267200"/>
          <a:ext cx="2403475" cy="704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59" name="Equation" r:id="rId5" imgW="1473120" imgH="431640" progId="Equation.3">
                  <p:embed/>
                </p:oleObj>
              </mc:Choice>
              <mc:Fallback>
                <p:oleObj name="Equation" r:id="rId5" imgW="1473120" imgH="43164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52800" y="4267200"/>
                        <a:ext cx="2403475" cy="7048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b="1" dirty="0" smtClean="0"/>
              <a:t>Evaluation of the </a:t>
            </a:r>
            <a:br>
              <a:rPr lang="en-US" b="1" dirty="0" smtClean="0"/>
            </a:br>
            <a:r>
              <a:rPr lang="en-US" b="1" dirty="0" smtClean="0"/>
              <a:t>Compatibility Metrics</a:t>
            </a:r>
            <a:endParaRPr lang="en-US" b="1" dirty="0"/>
          </a:p>
        </p:txBody>
      </p:sp>
      <p:sp>
        <p:nvSpPr>
          <p:cNvPr id="10854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For all five metrics, patch pairs that are adjacent in the source image should have the highest compatibility score.  </a:t>
            </a:r>
          </a:p>
          <a:p>
            <a:endParaRPr lang="en-US" smtClean="0"/>
          </a:p>
          <a:p>
            <a:r>
              <a:rPr lang="en-US" smtClean="0"/>
              <a:t>Procedure to compare the effectiveness of the five compatibility metrics:</a:t>
            </a:r>
          </a:p>
          <a:p>
            <a:pPr lvl="1"/>
            <a:r>
              <a:rPr lang="en-US" smtClean="0"/>
              <a:t>For each patch, </a:t>
            </a:r>
            <a:r>
              <a:rPr lang="en-US" i="1" smtClean="0"/>
              <a:t>x</a:t>
            </a:r>
            <a:r>
              <a:rPr lang="en-US" i="1" baseline="-25000" smtClean="0"/>
              <a:t>i</a:t>
            </a:r>
            <a:r>
              <a:rPr lang="en-US" smtClean="0"/>
              <a:t>, find the corresponding patch </a:t>
            </a:r>
            <a:r>
              <a:rPr lang="en-US" i="1" smtClean="0"/>
              <a:t>x</a:t>
            </a:r>
            <a:r>
              <a:rPr lang="en-US" i="1" baseline="-25000" smtClean="0"/>
              <a:t>j</a:t>
            </a:r>
            <a:r>
              <a:rPr lang="en-US" smtClean="0"/>
              <a:t> with the highest compatibility. </a:t>
            </a:r>
          </a:p>
          <a:p>
            <a:pPr lvl="1"/>
            <a:r>
              <a:rPr lang="en-US" smtClean="0"/>
              <a:t>Determine the percentage of cases where the patch’s highest compatibility pair was its true neighbor in the source image.</a:t>
            </a:r>
          </a:p>
          <a:p>
            <a:pPr lvl="1"/>
            <a:r>
              <a:rPr lang="en-US" smtClean="0"/>
              <a:t>Repeat steps #1 and #2 above on 20 source images and average the resulting percentages from step #2 across the 20 images.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>Square Jigsaw Puzzle Example</a:t>
            </a:r>
            <a:endParaRPr lang="en-US" b="1" dirty="0" smtClean="0"/>
          </a:p>
        </p:txBody>
      </p:sp>
      <p:sp>
        <p:nvSpPr>
          <p:cNvPr id="16386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Source </a:t>
            </a:r>
            <a:r>
              <a:rPr lang="en-US" dirty="0" smtClean="0"/>
              <a:t>image (left) is divided into 81 (9x9) uniform, square patches (center).  The goal is to organize the patches to reconstruct the source image (right).</a:t>
            </a:r>
          </a:p>
          <a:p>
            <a:endParaRPr lang="en-US" dirty="0" smtClean="0"/>
          </a:p>
        </p:txBody>
      </p:sp>
      <p:pic>
        <p:nvPicPr>
          <p:cNvPr id="16387" name="Picture 5" descr="Jigsaw Puzzle Example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9600" y="1676400"/>
            <a:ext cx="7239000" cy="2471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b="1" dirty="0" smtClean="0"/>
              <a:t>Evaluation of the </a:t>
            </a:r>
            <a:br>
              <a:rPr lang="en-US" b="1" dirty="0" smtClean="0"/>
            </a:br>
            <a:r>
              <a:rPr lang="en-US" b="1" dirty="0" smtClean="0"/>
              <a:t>Compatibility Metrics</a:t>
            </a:r>
            <a:endParaRPr lang="en-US" dirty="0"/>
          </a:p>
        </p:txBody>
      </p:sp>
      <p:sp>
        <p:nvSpPr>
          <p:cNvPr id="109570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smtClean="0"/>
              <a:t>Conclusion: </a:t>
            </a:r>
            <a:r>
              <a:rPr lang="en-US" smtClean="0"/>
              <a:t>Dissimilarity-based compatibility best identified neighboring patches.</a:t>
            </a:r>
          </a:p>
        </p:txBody>
      </p:sp>
      <p:pic>
        <p:nvPicPr>
          <p:cNvPr id="109571" name="Picture 3" descr="Comparison of Compatibility Metrics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14400" y="2362200"/>
            <a:ext cx="7010400" cy="3201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3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smtClean="0"/>
              <a:t>Evaluation Notes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274320" indent="-274320" fontAlgn="auto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/>
              <a:t>Although the dissimilarity-based compatibility is the most naïve approach, it performed the best since it focuses on the closest matching pair within the </a:t>
            </a:r>
            <a:r>
              <a:rPr lang="en-US" i="1" dirty="0" smtClean="0"/>
              <a:t>same</a:t>
            </a:r>
            <a:r>
              <a:rPr lang="en-US" dirty="0" smtClean="0"/>
              <a:t> image and not based off the patch boundaries from a set of</a:t>
            </a:r>
            <a:r>
              <a:rPr lang="en-US" i="1" dirty="0" smtClean="0"/>
              <a:t> training</a:t>
            </a:r>
            <a:r>
              <a:rPr lang="en-US" dirty="0" smtClean="0"/>
              <a:t> images.</a:t>
            </a:r>
          </a:p>
          <a:p>
            <a:pPr marL="274320" indent="-274320" fontAlgn="auto">
              <a:spcAft>
                <a:spcPts val="0"/>
              </a:spcAft>
              <a:buFont typeface="Wingdings 3"/>
              <a:buChar char=""/>
              <a:defRPr/>
            </a:pPr>
            <a:endParaRPr lang="en-US" dirty="0"/>
          </a:p>
          <a:p>
            <a:pPr marL="274320" indent="-274320" fontAlgn="auto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/>
              <a:t>The combination of dissimilarity-based and image statistics based compatibility in Cho </a:t>
            </a:r>
            <a:r>
              <a:rPr lang="en-US" i="1" dirty="0" smtClean="0"/>
              <a:t>et al</a:t>
            </a:r>
            <a:r>
              <a:rPr lang="en-US" dirty="0" smtClean="0"/>
              <a:t>. (2008) is useful for finding the most visually pleasing match not necessary the correct match.</a:t>
            </a:r>
          </a:p>
          <a:p>
            <a:pPr marL="274320" indent="-274320" fontAlgn="auto">
              <a:spcAft>
                <a:spcPts val="0"/>
              </a:spcAft>
              <a:buFont typeface="Wingdings 3"/>
              <a:buChar char=""/>
              <a:defRPr/>
            </a:pPr>
            <a:endParaRPr lang="en-US" dirty="0"/>
          </a:p>
          <a:p>
            <a:pPr marL="274320" indent="-274320" fontAlgn="auto">
              <a:spcAft>
                <a:spcPts val="0"/>
              </a:spcAft>
              <a:buFont typeface="Wingdings 3"/>
              <a:buChar char=""/>
              <a:defRPr/>
            </a:pPr>
            <a:r>
              <a:rPr lang="en-US" b="1" dirty="0" smtClean="0"/>
              <a:t>Note: </a:t>
            </a:r>
            <a:r>
              <a:rPr lang="en-US" dirty="0" smtClean="0"/>
              <a:t>Regardless of the metric, compatibility performance is affected by the image content.</a:t>
            </a:r>
          </a:p>
          <a:p>
            <a:pPr marL="548640" lvl="1" indent="-274320" fontAlgn="auto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/>
              <a:t>Images with more texture variation tend to have higher classification accuracy. </a:t>
            </a:r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7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smtClean="0"/>
              <a:t>Local Evidence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fontAlgn="auto">
              <a:spcAft>
                <a:spcPts val="0"/>
              </a:spcAft>
              <a:buFont typeface="Wingdings 3"/>
              <a:buNone/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smtClean="0"/>
              <a:t>Local</a:t>
            </a:r>
            <a:r>
              <a:rPr lang="en-US" smtClean="0"/>
              <a:t> </a:t>
            </a:r>
            <a:r>
              <a:rPr lang="en-US" b="1" smtClean="0"/>
              <a:t>Evidence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en-US" sz="1800" smtClean="0"/>
              <a:t>Local evidence determines the image layout and is needed by the loopy belief propagation algorithm.</a:t>
            </a:r>
          </a:p>
          <a:p>
            <a:pPr lvl="1">
              <a:lnSpc>
                <a:spcPct val="80000"/>
              </a:lnSpc>
            </a:pPr>
            <a:r>
              <a:rPr lang="en-US" sz="1600" smtClean="0"/>
              <a:t>It is what steers the reconstructed image </a:t>
            </a:r>
            <a:r>
              <a:rPr lang="en-US" sz="1600" b="1" smtClean="0"/>
              <a:t>x</a:t>
            </a:r>
            <a:r>
              <a:rPr lang="en-US" sz="1600" b="1" i="1" smtClean="0"/>
              <a:t> </a:t>
            </a:r>
            <a:r>
              <a:rPr lang="en-US" sz="1600" smtClean="0"/>
              <a:t>to the low resolution image </a:t>
            </a:r>
            <a:r>
              <a:rPr lang="en-US" sz="1600" b="1" smtClean="0"/>
              <a:t>y</a:t>
            </a:r>
            <a:r>
              <a:rPr lang="en-US" sz="1600" smtClean="0"/>
              <a:t>.  Without it, the loopy belief propagation algorithm generates images the do not conforms to standard image layouts.</a:t>
            </a:r>
          </a:p>
          <a:p>
            <a:pPr>
              <a:lnSpc>
                <a:spcPct val="80000"/>
              </a:lnSpc>
            </a:pPr>
            <a:endParaRPr lang="en-US" sz="1800" smtClean="0"/>
          </a:p>
          <a:p>
            <a:pPr>
              <a:lnSpc>
                <a:spcPct val="80000"/>
              </a:lnSpc>
            </a:pPr>
            <a:r>
              <a:rPr lang="en-US" sz="1800" smtClean="0"/>
              <a:t>For low resolution image </a:t>
            </a:r>
            <a:r>
              <a:rPr lang="en-US" sz="1800" b="1" smtClean="0"/>
              <a:t>y</a:t>
            </a:r>
            <a:r>
              <a:rPr lang="en-US" sz="1800" smtClean="0"/>
              <a:t> and patch </a:t>
            </a:r>
            <a:r>
              <a:rPr lang="en-US" sz="1800" i="1" smtClean="0"/>
              <a:t>x</a:t>
            </a:r>
            <a:r>
              <a:rPr lang="en-US" sz="1800" i="1" baseline="-25000" smtClean="0"/>
              <a:t>i</a:t>
            </a:r>
            <a:r>
              <a:rPr lang="en-US" sz="1800" smtClean="0"/>
              <a:t>, if </a:t>
            </a:r>
            <a:r>
              <a:rPr lang="en-US" sz="1800" i="1" smtClean="0"/>
              <a:t>x</a:t>
            </a:r>
            <a:r>
              <a:rPr lang="en-US" sz="1800" i="1" baseline="-25000" smtClean="0"/>
              <a:t>i</a:t>
            </a:r>
            <a:r>
              <a:rPr lang="en-US" sz="1800" smtClean="0"/>
              <a:t> is fixed at location </a:t>
            </a:r>
            <a:r>
              <a:rPr lang="en-US" sz="1800" i="1" smtClean="0"/>
              <a:t>l</a:t>
            </a:r>
            <a:r>
              <a:rPr lang="en-US" sz="1800" smtClean="0"/>
              <a:t>, then the local evidence term </a:t>
            </a:r>
            <a:r>
              <a:rPr lang="en-US" sz="1800" i="1" smtClean="0"/>
              <a:t>p</a:t>
            </a:r>
            <a:r>
              <a:rPr lang="en-US" sz="1800" smtClean="0"/>
              <a:t>(</a:t>
            </a:r>
            <a:r>
              <a:rPr lang="en-US" sz="1800" i="1" smtClean="0"/>
              <a:t>y</a:t>
            </a:r>
            <a:r>
              <a:rPr lang="en-US" sz="1800" i="1" baseline="-25000" smtClean="0"/>
              <a:t>i</a:t>
            </a:r>
            <a:r>
              <a:rPr lang="en-US" sz="1800" smtClean="0"/>
              <a:t>|</a:t>
            </a:r>
            <a:r>
              <a:rPr lang="en-US" sz="1800" i="1" smtClean="0"/>
              <a:t>x</a:t>
            </a:r>
            <a:r>
              <a:rPr lang="en-US" sz="1800" i="1" baseline="-25000" smtClean="0"/>
              <a:t>i</a:t>
            </a:r>
            <a:r>
              <a:rPr lang="en-US" sz="1800" smtClean="0"/>
              <a:t>) is defined as:</a:t>
            </a:r>
          </a:p>
          <a:p>
            <a:pPr>
              <a:lnSpc>
                <a:spcPct val="80000"/>
              </a:lnSpc>
            </a:pPr>
            <a:endParaRPr lang="en-US" sz="1800" smtClean="0"/>
          </a:p>
          <a:p>
            <a:pPr>
              <a:lnSpc>
                <a:spcPct val="80000"/>
              </a:lnSpc>
            </a:pPr>
            <a:endParaRPr lang="en-US" sz="1800" smtClean="0"/>
          </a:p>
          <a:p>
            <a:pPr>
              <a:lnSpc>
                <a:spcPct val="80000"/>
              </a:lnSpc>
              <a:buFont typeface="Wingdings 3" pitchFamily="18" charset="2"/>
              <a:buNone/>
            </a:pPr>
            <a:r>
              <a:rPr lang="en-US" sz="1800" smtClean="0"/>
              <a:t> </a:t>
            </a:r>
          </a:p>
          <a:p>
            <a:pPr>
              <a:lnSpc>
                <a:spcPct val="80000"/>
              </a:lnSpc>
              <a:buFont typeface="Wingdings 3" pitchFamily="18" charset="2"/>
              <a:buNone/>
            </a:pPr>
            <a:r>
              <a:rPr lang="en-US" sz="1800" smtClean="0"/>
              <a:t>	where </a:t>
            </a:r>
            <a:r>
              <a:rPr lang="en-US" sz="1800" i="1" smtClean="0"/>
              <a:t>m</a:t>
            </a:r>
            <a:r>
              <a:rPr lang="en-US" sz="1800" smtClean="0"/>
              <a:t>(</a:t>
            </a:r>
            <a:r>
              <a:rPr lang="en-US" sz="1800" i="1" smtClean="0"/>
              <a:t>l</a:t>
            </a:r>
            <a:r>
              <a:rPr lang="en-US" sz="1800" smtClean="0"/>
              <a:t>) is the mean color of patch </a:t>
            </a:r>
            <a:r>
              <a:rPr lang="en-US" sz="1800" i="1" smtClean="0"/>
              <a:t>l</a:t>
            </a:r>
            <a:r>
              <a:rPr lang="en-US" sz="1800" smtClean="0"/>
              <a:t>, </a:t>
            </a:r>
            <a:r>
              <a:rPr lang="en-US" sz="1800" i="1" smtClean="0"/>
              <a:t>i</a:t>
            </a:r>
            <a:r>
              <a:rPr lang="en-US" sz="1800" smtClean="0"/>
              <a:t> is the </a:t>
            </a:r>
            <a:r>
              <a:rPr lang="en-US" sz="1800" i="1" smtClean="0"/>
              <a:t>i</a:t>
            </a:r>
            <a:r>
              <a:rPr lang="en-US" sz="1800" baseline="30000" smtClean="0"/>
              <a:t>th</a:t>
            </a:r>
            <a:r>
              <a:rPr lang="en-US" sz="1800" smtClean="0"/>
              <a:t> pixel in the low resolution image </a:t>
            </a:r>
            <a:r>
              <a:rPr lang="en-US" sz="1800" b="1" smtClean="0"/>
              <a:t>y</a:t>
            </a:r>
            <a:r>
              <a:rPr lang="en-US" sz="1800" smtClean="0"/>
              <a:t> as well as the </a:t>
            </a:r>
            <a:r>
              <a:rPr lang="en-US" sz="1800" i="1" smtClean="0"/>
              <a:t>i</a:t>
            </a:r>
            <a:r>
              <a:rPr lang="en-US" sz="1800" baseline="30000" smtClean="0"/>
              <a:t>th</a:t>
            </a:r>
            <a:r>
              <a:rPr lang="en-US" sz="1800" smtClean="0"/>
              <a:t> patch in the reconstructed image, and </a:t>
            </a:r>
            <a:r>
              <a:rPr lang="el-GR" sz="1800" i="1" smtClean="0"/>
              <a:t>σ</a:t>
            </a:r>
            <a:r>
              <a:rPr lang="en-US" sz="1800" i="1" baseline="-25000" smtClean="0"/>
              <a:t>c</a:t>
            </a:r>
            <a:r>
              <a:rPr lang="en-US" sz="1800" smtClean="0"/>
              <a:t>=0.4.</a:t>
            </a:r>
          </a:p>
          <a:p>
            <a:pPr>
              <a:lnSpc>
                <a:spcPct val="80000"/>
              </a:lnSpc>
              <a:buFont typeface="Wingdings 3" pitchFamily="18" charset="2"/>
              <a:buNone/>
            </a:pPr>
            <a:endParaRPr lang="en-US" sz="1800" smtClean="0"/>
          </a:p>
          <a:p>
            <a:pPr>
              <a:lnSpc>
                <a:spcPct val="80000"/>
              </a:lnSpc>
            </a:pPr>
            <a:r>
              <a:rPr lang="en-US" sz="1800" smtClean="0"/>
              <a:t>In the jigsaw puzzle problem, there is no low resolution image </a:t>
            </a:r>
            <a:r>
              <a:rPr lang="en-US" sz="1800" b="1" smtClean="0"/>
              <a:t>y</a:t>
            </a:r>
            <a:r>
              <a:rPr lang="en-US" sz="1800" smtClean="0"/>
              <a:t>.  Two strategies to emulate the low resolution image are:</a:t>
            </a:r>
          </a:p>
          <a:p>
            <a:pPr lvl="1">
              <a:lnSpc>
                <a:spcPct val="80000"/>
              </a:lnSpc>
            </a:pPr>
            <a:r>
              <a:rPr lang="en-US" sz="1600" smtClean="0"/>
              <a:t>Dense-and-Noisy Local Evidence</a:t>
            </a:r>
          </a:p>
          <a:p>
            <a:pPr lvl="1">
              <a:lnSpc>
                <a:spcPct val="80000"/>
              </a:lnSpc>
            </a:pPr>
            <a:r>
              <a:rPr lang="en-US" sz="1600" smtClean="0"/>
              <a:t>Sparse-and-Accurate Local Evidence</a:t>
            </a:r>
          </a:p>
          <a:p>
            <a:pPr>
              <a:lnSpc>
                <a:spcPct val="80000"/>
              </a:lnSpc>
            </a:pPr>
            <a:endParaRPr lang="en-US" sz="1800" smtClean="0"/>
          </a:p>
          <a:p>
            <a:pPr>
              <a:lnSpc>
                <a:spcPct val="80000"/>
              </a:lnSpc>
            </a:pPr>
            <a:endParaRPr lang="en-US" sz="1800" smtClean="0"/>
          </a:p>
          <a:p>
            <a:pPr>
              <a:lnSpc>
                <a:spcPct val="80000"/>
              </a:lnSpc>
            </a:pPr>
            <a:endParaRPr lang="en-US" sz="1800" smtClean="0"/>
          </a:p>
        </p:txBody>
      </p:sp>
      <p:graphicFrame>
        <p:nvGraphicFramePr>
          <p:cNvPr id="20482" name="Object 2"/>
          <p:cNvGraphicFramePr>
            <a:graphicFrameLocks noChangeAspect="1"/>
          </p:cNvGraphicFramePr>
          <p:nvPr/>
        </p:nvGraphicFramePr>
        <p:xfrm>
          <a:off x="3370263" y="3308350"/>
          <a:ext cx="2209800" cy="569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32" name="Equation" r:id="rId3" imgW="1625400" imgH="419040" progId="Equation.3">
                  <p:embed/>
                </p:oleObj>
              </mc:Choice>
              <mc:Fallback>
                <p:oleObj name="Equation" r:id="rId3" imgW="1625400" imgH="41904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70263" y="3308350"/>
                        <a:ext cx="2209800" cy="5699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89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smtClean="0"/>
              <a:t>Dense-and-Noisy Local Evidence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274320" indent="-274320" fontAlgn="auto">
              <a:spcAft>
                <a:spcPts val="0"/>
              </a:spcAft>
              <a:buFont typeface="Wingdings 3"/>
              <a:buChar char=""/>
              <a:defRPr/>
            </a:pPr>
            <a:r>
              <a:rPr lang="en-US" b="1" dirty="0" smtClean="0"/>
              <a:t>Summary: </a:t>
            </a:r>
            <a:r>
              <a:rPr lang="en-US" dirty="0" smtClean="0"/>
              <a:t>A set of patches in an image can be represented as a patch histogram.  From there, an algorithm learns the correspondence between the patch histogram and a low resolution image.</a:t>
            </a:r>
          </a:p>
          <a:p>
            <a:pPr marL="274320" indent="-274320" fontAlgn="auto">
              <a:spcAft>
                <a:spcPts val="0"/>
              </a:spcAft>
              <a:buFont typeface="Wingdings 3"/>
              <a:buChar char=""/>
              <a:defRPr/>
            </a:pPr>
            <a:endParaRPr lang="en-US" dirty="0"/>
          </a:p>
          <a:p>
            <a:pPr marL="274320" indent="-274320" fontAlgn="auto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/>
              <a:t>To train their algorithm, Cho </a:t>
            </a:r>
            <a:r>
              <a:rPr lang="en-US" i="1" dirty="0" smtClean="0"/>
              <a:t>et al.</a:t>
            </a:r>
            <a:r>
              <a:rPr lang="en-US" dirty="0" smtClean="0"/>
              <a:t> used 15,000 source images with a total of 8,500,000 patches. </a:t>
            </a:r>
          </a:p>
          <a:p>
            <a:pPr marL="274320" indent="-274320" fontAlgn="auto">
              <a:spcAft>
                <a:spcPts val="0"/>
              </a:spcAft>
              <a:buFont typeface="Wingdings 3"/>
              <a:buChar char=""/>
              <a:defRPr/>
            </a:pPr>
            <a:endParaRPr lang="en-US" dirty="0"/>
          </a:p>
          <a:p>
            <a:pPr marL="274320" indent="-274320" fontAlgn="auto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/>
              <a:t>When clustering the patches, there are two primary patch representations used:</a:t>
            </a:r>
          </a:p>
          <a:p>
            <a:pPr marL="548640" lvl="1" indent="-274320" fontAlgn="auto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/>
              <a:t>Color-Based (i.e. RGB)</a:t>
            </a:r>
          </a:p>
          <a:p>
            <a:pPr marL="548640" lvl="1" indent="-274320" fontAlgn="auto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/>
              <a:t>Gradient-Based (i.e. Directional change in intensity or color of an image)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b="1" dirty="0" smtClean="0"/>
              <a:t>Patch Histogram – Defining </a:t>
            </a:r>
            <a:br>
              <a:rPr lang="en-US" b="1" dirty="0" smtClean="0"/>
            </a:br>
            <a:r>
              <a:rPr lang="en-US" b="1" dirty="0" smtClean="0"/>
              <a:t>the Histogram Bins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74320" indent="-274320" fontAlgn="auto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/>
              <a:t>Standard histograms sort data into disjoint bins (i.e. sets)</a:t>
            </a:r>
          </a:p>
          <a:p>
            <a:pPr marL="274320" indent="-274320" fontAlgn="auto">
              <a:spcAft>
                <a:spcPts val="0"/>
              </a:spcAft>
              <a:buFont typeface="Wingdings 3"/>
              <a:buChar char=""/>
              <a:defRPr/>
            </a:pPr>
            <a:endParaRPr lang="en-US" dirty="0" smtClean="0"/>
          </a:p>
          <a:p>
            <a:pPr marL="274320" indent="-274320" fontAlgn="auto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/>
              <a:t>Instead of using parametric values to define the bins, the Patch Histogram Algorithm defines bins based off clustering. </a:t>
            </a:r>
          </a:p>
          <a:p>
            <a:pPr marL="548640" lvl="1" indent="-274320" fontAlgn="auto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/>
              <a:t>Using the 15,000 training images and a two step clustering process, </a:t>
            </a:r>
            <a:r>
              <a:rPr lang="en-US" i="1" dirty="0" smtClean="0"/>
              <a:t>N </a:t>
            </a:r>
            <a:r>
              <a:rPr lang="en-US" dirty="0" smtClean="0"/>
              <a:t>(e.g. 200) global cluster centers are found.</a:t>
            </a:r>
          </a:p>
          <a:p>
            <a:pPr marL="548640" lvl="1" indent="-274320" fontAlgn="auto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/>
              <a:t>Clustering Algorithm: K-Means</a:t>
            </a:r>
          </a:p>
          <a:p>
            <a:pPr marL="548640" lvl="1" indent="-274320" fontAlgn="auto">
              <a:spcAft>
                <a:spcPts val="0"/>
              </a:spcAft>
              <a:buFont typeface="Wingdings 3"/>
              <a:buChar char=""/>
              <a:defRPr/>
            </a:pPr>
            <a:endParaRPr lang="en-US" dirty="0" smtClean="0"/>
          </a:p>
          <a:p>
            <a:pPr marL="274320" indent="-274320" fontAlgn="auto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/>
              <a:t>When analyzing images other than the 15,000 training images, the images patches can then be placed into each of N bins/cluster centers to create a </a:t>
            </a:r>
            <a:r>
              <a:rPr lang="en-US" i="1" dirty="0" smtClean="0"/>
              <a:t>Patch Histogram</a:t>
            </a:r>
            <a:r>
              <a:rPr lang="en-US" dirty="0" smtClean="0"/>
              <a:t>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7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smtClean="0"/>
              <a:t>Patch Histogram Examples</a:t>
            </a:r>
          </a:p>
        </p:txBody>
      </p:sp>
      <p:pic>
        <p:nvPicPr>
          <p:cNvPr id="116738" name="Content Placeholder 3" descr="Patch Histogram Example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18055" y="989013"/>
            <a:ext cx="3107890" cy="5135562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1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smtClean="0"/>
              <a:t>Properties of Patch Clusters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74320" indent="-274320" fontAlgn="auto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/>
              <a:t>Individual patch clusters are more likely to occur at different parts of an image.</a:t>
            </a:r>
          </a:p>
          <a:p>
            <a:pPr marL="548640" lvl="1" indent="-274320" fontAlgn="auto">
              <a:spcAft>
                <a:spcPts val="0"/>
              </a:spcAft>
              <a:buFont typeface="Wingdings 3"/>
              <a:buChar char=""/>
              <a:defRPr/>
            </a:pPr>
            <a:r>
              <a:rPr lang="en-US" b="1" dirty="0" smtClean="0"/>
              <a:t>Example: </a:t>
            </a:r>
            <a:r>
              <a:rPr lang="en-US" dirty="0" smtClean="0"/>
              <a:t>Bright and blue clusters are more likely to occur near the top of an image due to the sky and lighting. </a:t>
            </a:r>
          </a:p>
          <a:p>
            <a:pPr marL="548640" lvl="1" indent="-274320" fontAlgn="auto">
              <a:spcAft>
                <a:spcPts val="0"/>
              </a:spcAft>
              <a:buFont typeface="Wingdings 3"/>
              <a:buChar char=""/>
              <a:defRPr/>
            </a:pPr>
            <a:endParaRPr lang="en-US" dirty="0" smtClean="0"/>
          </a:p>
          <a:p>
            <a:pPr marL="548640" lvl="1" indent="-274320" fontAlgn="auto">
              <a:spcAft>
                <a:spcPts val="0"/>
              </a:spcAft>
              <a:buFont typeface="Wingdings 3"/>
              <a:buChar char=""/>
              <a:defRPr/>
            </a:pPr>
            <a:endParaRPr lang="en-US" dirty="0" smtClean="0"/>
          </a:p>
          <a:p>
            <a:pPr marL="548640" lvl="1" indent="-274320" fontAlgn="auto">
              <a:spcAft>
                <a:spcPts val="0"/>
              </a:spcAft>
              <a:buFont typeface="Wingdings 3"/>
              <a:buChar char=""/>
              <a:defRPr/>
            </a:pPr>
            <a:endParaRPr lang="en-US" dirty="0" smtClean="0"/>
          </a:p>
          <a:p>
            <a:pPr marL="548640" lvl="1" indent="-274320" fontAlgn="auto">
              <a:spcAft>
                <a:spcPts val="0"/>
              </a:spcAft>
              <a:buFont typeface="Wingdings 3"/>
              <a:buChar char=""/>
              <a:defRPr/>
            </a:pPr>
            <a:endParaRPr lang="en-US" dirty="0" smtClean="0"/>
          </a:p>
          <a:p>
            <a:pPr marL="548640" lvl="1" indent="-274320" fontAlgn="auto">
              <a:spcAft>
                <a:spcPts val="0"/>
              </a:spcAft>
              <a:buFont typeface="Wingdings 3"/>
              <a:buChar char=""/>
              <a:defRPr/>
            </a:pPr>
            <a:endParaRPr lang="en-US" dirty="0" smtClean="0"/>
          </a:p>
          <a:p>
            <a:pPr marL="548640" lvl="1" indent="-274320" fontAlgn="auto">
              <a:spcAft>
                <a:spcPts val="0"/>
              </a:spcAft>
              <a:buFont typeface="Wingdings 3"/>
              <a:buChar char=""/>
              <a:defRPr/>
            </a:pPr>
            <a:endParaRPr lang="en-US" dirty="0" smtClean="0"/>
          </a:p>
          <a:p>
            <a:pPr marL="548640" lvl="1" indent="-274320" fontAlgn="auto">
              <a:spcAft>
                <a:spcPts val="0"/>
              </a:spcAft>
              <a:buFont typeface="Wingdings 3"/>
              <a:buChar char=""/>
              <a:defRPr/>
            </a:pPr>
            <a:endParaRPr lang="en-US" dirty="0" smtClean="0"/>
          </a:p>
          <a:p>
            <a:pPr marL="548640" lvl="1" indent="-274320" fontAlgn="auto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/>
              <a:t>Above are the 20 most common color patch clusters along with the probability of those patches occurring throughout the image.</a:t>
            </a:r>
            <a:endParaRPr lang="en-US" dirty="0"/>
          </a:p>
        </p:txBody>
      </p:sp>
      <p:pic>
        <p:nvPicPr>
          <p:cNvPr id="117763" name="Picture 3" descr="Patch Color Probabilities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438400" y="2819400"/>
            <a:ext cx="4038600" cy="2573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5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smtClean="0"/>
              <a:t>Low Resolution Image Estimation</a:t>
            </a:r>
          </a:p>
        </p:txBody>
      </p:sp>
      <p:sp>
        <p:nvSpPr>
          <p:cNvPr id="11878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Using the 15,000 training images, a linear regression function </a:t>
            </a:r>
            <a:r>
              <a:rPr lang="en-US" i="1" smtClean="0"/>
              <a:t>A</a:t>
            </a:r>
            <a:r>
              <a:rPr lang="en-US" smtClean="0"/>
              <a:t> is created.  </a:t>
            </a:r>
          </a:p>
          <a:p>
            <a:pPr lvl="1"/>
            <a:r>
              <a:rPr lang="en-US" smtClean="0"/>
              <a:t>Using the trained function </a:t>
            </a:r>
            <a:r>
              <a:rPr lang="en-US" i="1" smtClean="0"/>
              <a:t>A</a:t>
            </a:r>
            <a:r>
              <a:rPr lang="en-US" smtClean="0"/>
              <a:t>, any patch histogram </a:t>
            </a:r>
            <a:r>
              <a:rPr lang="en-US" i="1" smtClean="0"/>
              <a:t>h</a:t>
            </a:r>
            <a:r>
              <a:rPr lang="en-US" smtClean="0"/>
              <a:t> can be mapped to a corresponding low resolution image </a:t>
            </a:r>
            <a:r>
              <a:rPr lang="en-US" b="1" smtClean="0"/>
              <a:t>y</a:t>
            </a:r>
            <a:r>
              <a:rPr lang="en-US" smtClean="0"/>
              <a:t>. </a:t>
            </a:r>
          </a:p>
          <a:p>
            <a:pPr lvl="1"/>
            <a:endParaRPr lang="en-US" smtClean="0"/>
          </a:p>
          <a:p>
            <a:r>
              <a:rPr lang="en-US" b="1" smtClean="0"/>
              <a:t>Conclusion: </a:t>
            </a:r>
            <a:r>
              <a:rPr lang="en-US" smtClean="0"/>
              <a:t>An unsorted set of image patches contains spatial information about the source image.</a:t>
            </a:r>
          </a:p>
          <a:p>
            <a:pPr lvl="1"/>
            <a:r>
              <a:rPr lang="en-US" i="1" smtClean="0"/>
              <a:t>Possible Explanation</a:t>
            </a:r>
            <a:r>
              <a:rPr lang="en-US" smtClean="0"/>
              <a:t>: In any image, there are potentially enough structural regularities that a set of patches capture basic geometric information.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b="1" dirty="0" smtClean="0"/>
              <a:t>Low Resolution Image </a:t>
            </a:r>
            <a:br>
              <a:rPr lang="en-US" b="1" dirty="0" smtClean="0"/>
            </a:br>
            <a:r>
              <a:rPr lang="en-US" b="1" dirty="0" smtClean="0"/>
              <a:t>Estimation Examples</a:t>
            </a:r>
            <a:endParaRPr lang="en-US" b="1" dirty="0"/>
          </a:p>
        </p:txBody>
      </p:sp>
      <p:pic>
        <p:nvPicPr>
          <p:cNvPr id="119810" name="Content Placeholder 3" descr="Estimate Low Resolution Image Example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02899" y="989013"/>
            <a:ext cx="4738202" cy="5135562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 smtClean="0"/>
              <a:t>Jigsaw Puzzle Solver Applicability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Possible and existing applications of the jigsaw puzzle problem include:</a:t>
            </a:r>
          </a:p>
          <a:p>
            <a:pPr lvl="1"/>
            <a:r>
              <a:rPr lang="en-US" b="1" dirty="0" smtClean="0"/>
              <a:t>Computer Forensics</a:t>
            </a:r>
            <a:r>
              <a:rPr lang="en-US" dirty="0" smtClean="0"/>
              <a:t>: Reconstructing deleted JPEG, block-based images [2]</a:t>
            </a:r>
          </a:p>
          <a:p>
            <a:pPr lvl="1"/>
            <a:r>
              <a:rPr lang="en-US" b="1" dirty="0" smtClean="0"/>
              <a:t>Document Investigation</a:t>
            </a:r>
            <a:r>
              <a:rPr lang="en-US" dirty="0" smtClean="0"/>
              <a:t>: Reconstruct shredded documents [3]</a:t>
            </a:r>
          </a:p>
          <a:p>
            <a:pPr lvl="1"/>
            <a:r>
              <a:rPr lang="en-US" b="1" dirty="0" smtClean="0"/>
              <a:t>Bioinformatics</a:t>
            </a:r>
            <a:r>
              <a:rPr lang="en-US" dirty="0" smtClean="0"/>
              <a:t>: DNA/RNA modelling and reconstruction [4]</a:t>
            </a:r>
          </a:p>
          <a:p>
            <a:pPr lvl="1"/>
            <a:r>
              <a:rPr lang="en-US" b="1" dirty="0" smtClean="0"/>
              <a:t>Archeology</a:t>
            </a:r>
            <a:r>
              <a:rPr lang="en-US" dirty="0" smtClean="0"/>
              <a:t>: Reconstruction of damaged relics [5]</a:t>
            </a:r>
          </a:p>
          <a:p>
            <a:pPr lvl="1"/>
            <a:r>
              <a:rPr lang="en-US" b="1" dirty="0" smtClean="0"/>
              <a:t>Audio Processing</a:t>
            </a:r>
            <a:r>
              <a:rPr lang="en-US" dirty="0" smtClean="0"/>
              <a:t>: Voice descrambling [6]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504166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3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smtClean="0"/>
              <a:t>Sparse-and-Accurate Local Evidence</a:t>
            </a:r>
          </a:p>
        </p:txBody>
      </p:sp>
      <p:sp>
        <p:nvSpPr>
          <p:cNvPr id="120834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Most puzzle mapping algorithms solve the puzzle in two steps. </a:t>
            </a:r>
          </a:p>
          <a:p>
            <a:pPr lvl="1"/>
            <a:r>
              <a:rPr lang="en-US" smtClean="0"/>
              <a:t>Frame (i.e. border) pieces are assembled first.</a:t>
            </a:r>
          </a:p>
          <a:p>
            <a:pPr lvl="1"/>
            <a:r>
              <a:rPr lang="en-US" smtClean="0"/>
              <a:t>Interior is filled in second with a greedy algorithm</a:t>
            </a:r>
          </a:p>
          <a:p>
            <a:pPr lvl="1">
              <a:buFont typeface="Wingdings 3" pitchFamily="18" charset="2"/>
              <a:buNone/>
            </a:pPr>
            <a:endParaRPr lang="en-US" smtClean="0"/>
          </a:p>
          <a:p>
            <a:r>
              <a:rPr lang="en-US" smtClean="0"/>
              <a:t>Spare-and-accurate is an extension of the general puzzle solving strategy fixing </a:t>
            </a:r>
            <a:r>
              <a:rPr lang="en-US" i="1" smtClean="0"/>
              <a:t>n</a:t>
            </a:r>
            <a:r>
              <a:rPr lang="en-US" smtClean="0"/>
              <a:t> patches at their correct position in the puzzle.</a:t>
            </a:r>
          </a:p>
          <a:p>
            <a:endParaRPr lang="en-US" smtClean="0"/>
          </a:p>
          <a:p>
            <a:r>
              <a:rPr lang="en-US" smtClean="0"/>
              <a:t>As more anchor patches are added, the puzzle solver accuracy increases.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7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smtClean="0"/>
              <a:t>Solving the Jigsaw Puzzle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fontAlgn="auto">
              <a:spcAft>
                <a:spcPts val="0"/>
              </a:spcAft>
              <a:buFont typeface="Wingdings 3"/>
              <a:buNone/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b="1" dirty="0" smtClean="0"/>
              <a:t>Quantifying Puzzle Solving Performance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274320" indent="-274320" fontAlgn="auto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/>
              <a:t>No consensus exists for quantifying the performance of a puzzle reconstruction algorithm.  In this paper, the authors propose three metrics.</a:t>
            </a:r>
          </a:p>
          <a:p>
            <a:pPr marL="274320" indent="-274320" fontAlgn="auto">
              <a:spcAft>
                <a:spcPts val="0"/>
              </a:spcAft>
              <a:buFont typeface="Wingdings 3"/>
              <a:buChar char=""/>
              <a:defRPr/>
            </a:pPr>
            <a:endParaRPr lang="en-US" dirty="0" smtClean="0"/>
          </a:p>
          <a:p>
            <a:pPr marL="548640" lvl="1" indent="-274320" fontAlgn="auto">
              <a:spcAft>
                <a:spcPts val="0"/>
              </a:spcAft>
              <a:buFont typeface="Wingdings 3"/>
              <a:buChar char=""/>
              <a:defRPr/>
            </a:pPr>
            <a:r>
              <a:rPr lang="en-US" b="1" dirty="0" smtClean="0"/>
              <a:t>Direct Comparison </a:t>
            </a:r>
            <a:r>
              <a:rPr lang="en-US" dirty="0" smtClean="0"/>
              <a:t>– The percentage of patches in the reconstructed image that match their location in the </a:t>
            </a:r>
            <a:r>
              <a:rPr lang="en-US" i="1" dirty="0" smtClean="0"/>
              <a:t>ground-truth</a:t>
            </a:r>
            <a:r>
              <a:rPr lang="en-US" dirty="0" smtClean="0"/>
              <a:t> (i.e. source) image.  Most naïve approach.</a:t>
            </a:r>
          </a:p>
          <a:p>
            <a:pPr marL="548640" lvl="1" indent="-274320" fontAlgn="auto">
              <a:spcAft>
                <a:spcPts val="0"/>
              </a:spcAft>
              <a:buFont typeface="Wingdings 3"/>
              <a:buChar char=""/>
              <a:defRPr/>
            </a:pPr>
            <a:endParaRPr lang="en-US" dirty="0" smtClean="0"/>
          </a:p>
          <a:p>
            <a:pPr marL="548640" lvl="1" indent="-274320" fontAlgn="auto">
              <a:spcAft>
                <a:spcPts val="0"/>
              </a:spcAft>
              <a:buFont typeface="Wingdings 3"/>
              <a:buChar char=""/>
              <a:defRPr/>
            </a:pPr>
            <a:r>
              <a:rPr lang="en-US" b="1" dirty="0" smtClean="0"/>
              <a:t>Cluster Comparison </a:t>
            </a:r>
            <a:r>
              <a:rPr lang="en-US" dirty="0" smtClean="0"/>
              <a:t>– The patches in the ground-truth and reconstructed images are mapped to their corresponding clusters in the patch histogram.  The comparison algorithm determines the percentage of patch locations where the ground-truth and reconstructed image patches belong to the same cluster.</a:t>
            </a:r>
            <a:endParaRPr lang="en-US" b="1" dirty="0" smtClean="0"/>
          </a:p>
          <a:p>
            <a:pPr marL="548640" lvl="1" indent="-274320" fontAlgn="auto">
              <a:spcAft>
                <a:spcPts val="0"/>
              </a:spcAft>
              <a:buFont typeface="Wingdings 3"/>
              <a:buChar char=""/>
              <a:defRPr/>
            </a:pPr>
            <a:endParaRPr lang="en-US" dirty="0" smtClean="0"/>
          </a:p>
          <a:p>
            <a:pPr marL="548640" lvl="1" indent="-274320" fontAlgn="auto">
              <a:spcAft>
                <a:spcPts val="0"/>
              </a:spcAft>
              <a:buFont typeface="Wingdings 3"/>
              <a:buChar char=""/>
              <a:defRPr/>
            </a:pPr>
            <a:r>
              <a:rPr lang="en-US" b="1" dirty="0" smtClean="0"/>
              <a:t>Neighbor Comparison </a:t>
            </a:r>
            <a:r>
              <a:rPr lang="en-US" dirty="0" smtClean="0"/>
              <a:t>– The percentage of neighbor patches (left/right/down/up) that are correctly assigned to the corresponding patch in the source image.  </a:t>
            </a:r>
          </a:p>
          <a:p>
            <a:pPr marL="548640" lvl="1" indent="-274320" fontAlgn="auto">
              <a:spcAft>
                <a:spcPts val="0"/>
              </a:spcAft>
              <a:buFont typeface="Wingdings 3"/>
              <a:buChar char=""/>
              <a:defRPr/>
            </a:pPr>
            <a:endParaRPr lang="en-US" dirty="0" smtClean="0"/>
          </a:p>
          <a:p>
            <a:pPr marL="274320" indent="-274320" fontAlgn="auto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/>
              <a:t>All three approaches have advantages and disadvantages.  Hence, the true reconstructed image quality is a combination of all three metrics.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b="1" dirty="0" smtClean="0"/>
              <a:t>Reconstruction with Dense-and-Noisy </a:t>
            </a:r>
            <a:br>
              <a:rPr lang="en-US" b="1" dirty="0" smtClean="0"/>
            </a:br>
            <a:r>
              <a:rPr lang="en-US" b="1" dirty="0" smtClean="0"/>
              <a:t>Local Evidence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274320" indent="-274320" fontAlgn="auto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/>
              <a:t>Puzzle solving using an estimated low resolution image provided results that still lead to distorted images.</a:t>
            </a:r>
          </a:p>
          <a:p>
            <a:pPr marL="274320" indent="-274320" fontAlgn="auto">
              <a:spcAft>
                <a:spcPts val="0"/>
              </a:spcAft>
              <a:buFont typeface="Wingdings 3"/>
              <a:buChar char=""/>
              <a:defRPr/>
            </a:pPr>
            <a:endParaRPr lang="en-US" dirty="0" smtClean="0"/>
          </a:p>
          <a:p>
            <a:pPr marL="274320" indent="-274320" fontAlgn="auto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/>
              <a:t>For the 20 trial images, below is a comparison of the reconstruction accuracy using the three previously described metrics.</a:t>
            </a:r>
          </a:p>
          <a:p>
            <a:pPr marL="274320" indent="-274320" fontAlgn="auto">
              <a:spcAft>
                <a:spcPts val="0"/>
              </a:spcAft>
              <a:buFont typeface="Wingdings 3"/>
              <a:buChar char=""/>
              <a:defRPr/>
            </a:pPr>
            <a:endParaRPr lang="en-US" dirty="0" smtClean="0"/>
          </a:p>
          <a:p>
            <a:pPr marL="274320" indent="-274320" fontAlgn="auto">
              <a:spcAft>
                <a:spcPts val="0"/>
              </a:spcAft>
              <a:buFont typeface="Wingdings 3"/>
              <a:buChar char=""/>
              <a:defRPr/>
            </a:pPr>
            <a:endParaRPr lang="en-US" dirty="0" smtClean="0"/>
          </a:p>
          <a:p>
            <a:pPr marL="274320" indent="-274320" fontAlgn="auto">
              <a:spcAft>
                <a:spcPts val="0"/>
              </a:spcAft>
              <a:buFont typeface="Wingdings 3"/>
              <a:buChar char=""/>
              <a:defRPr/>
            </a:pPr>
            <a:endParaRPr lang="en-US" dirty="0" smtClean="0"/>
          </a:p>
          <a:p>
            <a:pPr marL="274320" indent="-274320" fontAlgn="auto">
              <a:spcAft>
                <a:spcPts val="0"/>
              </a:spcAft>
              <a:buFont typeface="Wingdings 3"/>
              <a:buChar char=""/>
              <a:defRPr/>
            </a:pPr>
            <a:endParaRPr lang="en-US" dirty="0" smtClean="0"/>
          </a:p>
          <a:p>
            <a:pPr marL="274320" indent="-274320" fontAlgn="auto">
              <a:spcAft>
                <a:spcPts val="0"/>
              </a:spcAft>
              <a:buFont typeface="Wingdings 3"/>
              <a:buChar char=""/>
              <a:defRPr/>
            </a:pPr>
            <a:endParaRPr lang="en-US" dirty="0" smtClean="0"/>
          </a:p>
          <a:p>
            <a:pPr marL="274320" indent="-274320" fontAlgn="auto">
              <a:spcAft>
                <a:spcPts val="0"/>
              </a:spcAft>
              <a:buFont typeface="Wingdings 3"/>
              <a:buChar char=""/>
              <a:defRPr/>
            </a:pPr>
            <a:endParaRPr lang="en-US" dirty="0" smtClean="0"/>
          </a:p>
          <a:p>
            <a:pPr marL="274320" indent="-274320" fontAlgn="auto">
              <a:spcAft>
                <a:spcPts val="0"/>
              </a:spcAft>
              <a:buFont typeface="Wingdings 3"/>
              <a:buChar char=""/>
              <a:defRPr/>
            </a:pPr>
            <a:endParaRPr lang="en-US" dirty="0" smtClean="0"/>
          </a:p>
          <a:p>
            <a:pPr marL="274320" indent="-274320" fontAlgn="auto">
              <a:spcAft>
                <a:spcPts val="0"/>
              </a:spcAft>
              <a:buFont typeface="Wingdings 3"/>
              <a:buChar char=""/>
              <a:defRPr/>
            </a:pPr>
            <a:endParaRPr lang="en-US" dirty="0" smtClean="0"/>
          </a:p>
          <a:p>
            <a:pPr marL="274320" indent="-274320" fontAlgn="auto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/>
              <a:t>From the graph alone, it is not easy to visualize the quality of reconstruction.</a:t>
            </a:r>
          </a:p>
        </p:txBody>
      </p:sp>
      <p:pic>
        <p:nvPicPr>
          <p:cNvPr id="123907" name="Picture 3" descr="Dense-and-Noisy Local Evidence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19400" y="2895600"/>
            <a:ext cx="3657600" cy="229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b="1" dirty="0" smtClean="0"/>
              <a:t>Reconstruction Using Dense-and-Noisy Local Evidence Examples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274320" indent="-274320" fontAlgn="auto">
              <a:spcAft>
                <a:spcPts val="0"/>
              </a:spcAft>
              <a:buFont typeface="Wingdings 3"/>
              <a:buChar char=""/>
              <a:defRPr/>
            </a:pPr>
            <a:endParaRPr lang="en-US" dirty="0" smtClean="0"/>
          </a:p>
          <a:p>
            <a:pPr marL="274320" indent="-274320" fontAlgn="auto">
              <a:spcAft>
                <a:spcPts val="0"/>
              </a:spcAft>
              <a:buFont typeface="Wingdings 3"/>
              <a:buChar char=""/>
              <a:defRPr/>
            </a:pPr>
            <a:endParaRPr lang="en-US" dirty="0" smtClean="0"/>
          </a:p>
          <a:p>
            <a:pPr marL="274320" indent="-274320" fontAlgn="auto">
              <a:spcAft>
                <a:spcPts val="0"/>
              </a:spcAft>
              <a:buFont typeface="Wingdings 3"/>
              <a:buChar char=""/>
              <a:defRPr/>
            </a:pPr>
            <a:endParaRPr lang="en-US" dirty="0" smtClean="0"/>
          </a:p>
          <a:p>
            <a:pPr marL="274320" indent="-274320" fontAlgn="auto">
              <a:spcAft>
                <a:spcPts val="0"/>
              </a:spcAft>
              <a:buFont typeface="Wingdings 3"/>
              <a:buChar char=""/>
              <a:defRPr/>
            </a:pPr>
            <a:endParaRPr lang="en-US" dirty="0" smtClean="0"/>
          </a:p>
          <a:p>
            <a:pPr marL="274320" indent="-274320" fontAlgn="auto">
              <a:spcAft>
                <a:spcPts val="0"/>
              </a:spcAft>
              <a:buFont typeface="Wingdings 3"/>
              <a:buChar char=""/>
              <a:defRPr/>
            </a:pPr>
            <a:endParaRPr lang="en-US" dirty="0" smtClean="0"/>
          </a:p>
          <a:p>
            <a:pPr marL="274320" indent="-274320" fontAlgn="auto">
              <a:spcAft>
                <a:spcPts val="0"/>
              </a:spcAft>
              <a:buFont typeface="Wingdings 3"/>
              <a:buChar char=""/>
              <a:defRPr/>
            </a:pPr>
            <a:endParaRPr lang="en-US" dirty="0" smtClean="0"/>
          </a:p>
          <a:p>
            <a:pPr marL="274320" indent="-274320" fontAlgn="auto">
              <a:spcAft>
                <a:spcPts val="0"/>
              </a:spcAft>
              <a:buFont typeface="Wingdings 3"/>
              <a:buChar char=""/>
              <a:defRPr/>
            </a:pPr>
            <a:endParaRPr lang="en-US" dirty="0" smtClean="0"/>
          </a:p>
          <a:p>
            <a:pPr marL="274320" indent="-274320" fontAlgn="auto">
              <a:spcAft>
                <a:spcPts val="0"/>
              </a:spcAft>
              <a:buFont typeface="Wingdings 3"/>
              <a:buChar char=""/>
              <a:defRPr/>
            </a:pPr>
            <a:endParaRPr lang="en-US" dirty="0" smtClean="0"/>
          </a:p>
          <a:p>
            <a:pPr marL="274320" indent="-274320" fontAlgn="auto">
              <a:spcAft>
                <a:spcPts val="0"/>
              </a:spcAft>
              <a:buFont typeface="Wingdings 3"/>
              <a:buChar char=""/>
              <a:defRPr/>
            </a:pPr>
            <a:endParaRPr lang="en-US" dirty="0" smtClean="0"/>
          </a:p>
          <a:p>
            <a:pPr marL="274320" indent="-274320" fontAlgn="auto">
              <a:spcAft>
                <a:spcPts val="0"/>
              </a:spcAft>
              <a:buFont typeface="Wingdings 3"/>
              <a:buChar char=""/>
              <a:defRPr/>
            </a:pPr>
            <a:endParaRPr lang="en-US" dirty="0" smtClean="0"/>
          </a:p>
          <a:p>
            <a:pPr marL="274320" indent="-274320" fontAlgn="auto">
              <a:spcAft>
                <a:spcPts val="0"/>
              </a:spcAft>
              <a:buFont typeface="Wingdings 3"/>
              <a:buChar char=""/>
              <a:defRPr/>
            </a:pPr>
            <a:endParaRPr lang="en-US" dirty="0" smtClean="0"/>
          </a:p>
          <a:p>
            <a:pPr marL="274320" indent="-274320" fontAlgn="auto">
              <a:spcAft>
                <a:spcPts val="0"/>
              </a:spcAft>
              <a:buFont typeface="Wingdings 3"/>
              <a:buChar char=""/>
              <a:defRPr/>
            </a:pPr>
            <a:r>
              <a:rPr lang="en-US" sz="2200" dirty="0" smtClean="0"/>
              <a:t>Significant lateral shifting occurred in both reconstructed images.</a:t>
            </a:r>
          </a:p>
        </p:txBody>
      </p:sp>
      <p:pic>
        <p:nvPicPr>
          <p:cNvPr id="124931" name="Picture 3" descr="Dense-and-Noisy Local Evidence Reconstructed Images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52600" y="1295400"/>
            <a:ext cx="5638800" cy="4208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b="1" dirty="0" smtClean="0"/>
              <a:t>Reconstruction with Sparse-and-Accurate Local Evidence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274320" indent="-274320" fontAlgn="auto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/>
              <a:t>Sparse-and-accurate places a set of </a:t>
            </a:r>
            <a:r>
              <a:rPr lang="en-US" i="1" dirty="0" smtClean="0"/>
              <a:t>k</a:t>
            </a:r>
            <a:r>
              <a:rPr lang="en-US" dirty="0" smtClean="0"/>
              <a:t> anchor patches at their correct location in the image and subsequently reconstructs the image around them.</a:t>
            </a:r>
          </a:p>
          <a:p>
            <a:pPr marL="274320" indent="-274320" fontAlgn="auto">
              <a:spcAft>
                <a:spcPts val="0"/>
              </a:spcAft>
              <a:buFont typeface="Wingdings 3"/>
              <a:buChar char=""/>
              <a:defRPr/>
            </a:pPr>
            <a:endParaRPr lang="en-US" dirty="0" smtClean="0"/>
          </a:p>
          <a:p>
            <a:pPr marL="274320" indent="-274320" fontAlgn="auto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/>
              <a:t>Two factors affect this approach:</a:t>
            </a:r>
          </a:p>
          <a:p>
            <a:pPr marL="548640" lvl="1" indent="-274320" fontAlgn="auto">
              <a:spcAft>
                <a:spcPts val="0"/>
              </a:spcAft>
              <a:buFont typeface="Wingdings 3"/>
              <a:buChar char=""/>
              <a:defRPr/>
            </a:pPr>
            <a:r>
              <a:rPr lang="en-US" i="1" dirty="0" smtClean="0"/>
              <a:t>Number of Anchor Patches </a:t>
            </a:r>
            <a:r>
              <a:rPr lang="en-US" dirty="0" smtClean="0"/>
              <a:t>– The more anchor patches, the better the reconstruction.</a:t>
            </a:r>
          </a:p>
          <a:p>
            <a:pPr marL="548640" lvl="1" indent="-274320" fontAlgn="auto">
              <a:spcAft>
                <a:spcPts val="0"/>
              </a:spcAft>
              <a:buFont typeface="Wingdings 3"/>
              <a:buChar char=""/>
              <a:defRPr/>
            </a:pPr>
            <a:r>
              <a:rPr lang="en-US" i="1" dirty="0" smtClean="0"/>
              <a:t>Spacing of the Anchor Patches</a:t>
            </a:r>
            <a:r>
              <a:rPr lang="en-US" dirty="0" smtClean="0"/>
              <a:t> – The more evenly spaced the anchor patches, the better the reconstruction. </a:t>
            </a:r>
          </a:p>
          <a:p>
            <a:pPr marL="548640" lvl="1" indent="-274320" fontAlgn="auto">
              <a:spcAft>
                <a:spcPts val="0"/>
              </a:spcAft>
              <a:buFont typeface="Wingdings 3"/>
              <a:buChar char=""/>
              <a:defRPr/>
            </a:pPr>
            <a:endParaRPr lang="en-US" dirty="0" smtClean="0"/>
          </a:p>
          <a:p>
            <a:pPr marL="274320" indent="-274320" fontAlgn="auto">
              <a:spcAft>
                <a:spcPts val="0"/>
              </a:spcAft>
              <a:buFont typeface="Wingdings 3"/>
              <a:buChar char=""/>
              <a:defRPr/>
            </a:pPr>
            <a:r>
              <a:rPr lang="en-US" b="1" dirty="0" smtClean="0"/>
              <a:t>Question: </a:t>
            </a:r>
            <a:r>
              <a:rPr lang="en-US" dirty="0" smtClean="0"/>
              <a:t>If the patch locations are by definition unknown, how can they be fixed in their correct location?</a:t>
            </a:r>
          </a:p>
          <a:p>
            <a:pPr marL="548640" lvl="1" indent="-274320" fontAlgn="auto">
              <a:spcAft>
                <a:spcPts val="0"/>
              </a:spcAft>
              <a:buFont typeface="Wingdings 3"/>
              <a:buChar char=""/>
              <a:defRPr/>
            </a:pPr>
            <a:r>
              <a:rPr lang="en-US" b="1" dirty="0" smtClean="0"/>
              <a:t>Answer: </a:t>
            </a:r>
            <a:r>
              <a:rPr lang="en-US" dirty="0" smtClean="0"/>
              <a:t>Given </a:t>
            </a:r>
            <a:r>
              <a:rPr lang="en-US" i="1" dirty="0" smtClean="0"/>
              <a:t>N</a:t>
            </a:r>
            <a:r>
              <a:rPr lang="en-US" dirty="0" smtClean="0"/>
              <a:t> patches in the source image and the </a:t>
            </a:r>
            <a:r>
              <a:rPr lang="en-US" i="1" dirty="0" smtClean="0"/>
              <a:t>k</a:t>
            </a:r>
            <a:r>
              <a:rPr lang="en-US" dirty="0" smtClean="0"/>
              <a:t> predefined anchor points, the number of possible patch permutations is: </a:t>
            </a:r>
          </a:p>
          <a:p>
            <a:pPr marL="548640" lvl="1" indent="-274320" fontAlgn="auto">
              <a:spcAft>
                <a:spcPts val="0"/>
              </a:spcAft>
              <a:buFont typeface="Wingdings 3"/>
              <a:buNone/>
              <a:defRPr/>
            </a:pPr>
            <a:r>
              <a:rPr lang="en-US" dirty="0" smtClean="0"/>
              <a:t> </a:t>
            </a:r>
          </a:p>
        </p:txBody>
      </p:sp>
      <p:graphicFrame>
        <p:nvGraphicFramePr>
          <p:cNvPr id="23554" name="Object 2"/>
          <p:cNvGraphicFramePr>
            <a:graphicFrameLocks noChangeAspect="1"/>
          </p:cNvGraphicFramePr>
          <p:nvPr/>
        </p:nvGraphicFramePr>
        <p:xfrm>
          <a:off x="3810000" y="5638800"/>
          <a:ext cx="1497013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04" name="Equation" r:id="rId3" imgW="914400" imgH="419040" progId="Equation.3">
                  <p:embed/>
                </p:oleObj>
              </mc:Choice>
              <mc:Fallback>
                <p:oleObj name="Equation" r:id="rId3" imgW="914400" imgH="41904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0" y="5638800"/>
                        <a:ext cx="1497013" cy="685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b="1" dirty="0" smtClean="0"/>
              <a:t>Combination of Noisy-and-Dense and Spare-and-Accurate Image Construction</a:t>
            </a:r>
            <a:endParaRPr lang="en-US" b="1" dirty="0"/>
          </a:p>
        </p:txBody>
      </p:sp>
      <p:sp>
        <p:nvSpPr>
          <p:cNvPr id="126978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The third option is to combine the noisy-and-dense and sparse-and-accurate approaches to see if their combination leads to superior results than the two approaches alone.</a:t>
            </a:r>
          </a:p>
          <a:p>
            <a:endParaRPr lang="en-US" smtClean="0"/>
          </a:p>
          <a:p>
            <a:r>
              <a:rPr lang="en-US" b="1" smtClean="0"/>
              <a:t>Comparison Baseline: </a:t>
            </a:r>
            <a:r>
              <a:rPr lang="en-US" smtClean="0"/>
              <a:t>Use a true low resolution version of the image and the Image Patch Transform described in Cho </a:t>
            </a:r>
            <a:r>
              <a:rPr lang="en-US" i="1" smtClean="0"/>
              <a:t>et al. </a:t>
            </a:r>
            <a:r>
              <a:rPr lang="en-US" smtClean="0"/>
              <a:t>(2008).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b="1" dirty="0" smtClean="0"/>
              <a:t>Comparison of Sparse-and-Accurate Techniques</a:t>
            </a:r>
            <a:endParaRPr lang="en-US" b="1" dirty="0"/>
          </a:p>
        </p:txBody>
      </p:sp>
      <p:pic>
        <p:nvPicPr>
          <p:cNvPr id="128002" name="Content Placeholder 3" descr="Sparse-and-Accurate Results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7841" y="989013"/>
            <a:ext cx="6548318" cy="5135562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5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smtClean="0"/>
              <a:t>Conclusions</a:t>
            </a:r>
          </a:p>
        </p:txBody>
      </p:sp>
      <p:sp>
        <p:nvSpPr>
          <p:cNvPr id="12902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Summary: For 6 or more anchor points, sparse-and-accurate local evidence provided similar or better results than the Image Patch Transform using a true low resolution image.</a:t>
            </a:r>
          </a:p>
          <a:p>
            <a:endParaRPr lang="en-US" smtClean="0"/>
          </a:p>
          <a:p>
            <a:r>
              <a:rPr lang="en-US" smtClean="0"/>
              <a:t>For a low number of anchor points, using an estimated low resolution image improved the results.</a:t>
            </a:r>
          </a:p>
          <a:p>
            <a:endParaRPr lang="en-US" smtClean="0"/>
          </a:p>
          <a:p>
            <a:r>
              <a:rPr lang="en-US" smtClean="0"/>
              <a:t>For larger numbers of anchor points, it is better to have</a:t>
            </a:r>
            <a:r>
              <a:rPr lang="en-US" b="1" smtClean="0"/>
              <a:t> </a:t>
            </a:r>
            <a:r>
              <a:rPr lang="en-US" b="1" u="sng" smtClean="0"/>
              <a:t>no</a:t>
            </a:r>
            <a:r>
              <a:rPr lang="en-US" smtClean="0"/>
              <a:t> estimated low resolution image information.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49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smtClean="0"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274320" indent="-274320" fontAlgn="auto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/>
              <a:t>Cho et al. “A probabilistic Image Jigsaw Puzzle Solver.” (2010)</a:t>
            </a:r>
          </a:p>
          <a:p>
            <a:pPr marL="274320" indent="-274320" fontAlgn="auto">
              <a:spcAft>
                <a:spcPts val="0"/>
              </a:spcAft>
              <a:buFont typeface="Wingdings 3"/>
              <a:buChar char=""/>
              <a:defRPr/>
            </a:pPr>
            <a:endParaRPr lang="en-US" dirty="0" smtClean="0"/>
          </a:p>
          <a:p>
            <a:pPr marL="274320" indent="-274320" fontAlgn="auto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/>
              <a:t>Cho et al. “The Patch Transform and Its Application to Image Editing.” (2008)</a:t>
            </a:r>
          </a:p>
          <a:p>
            <a:pPr marL="274320" indent="-274320" fontAlgn="auto">
              <a:spcAft>
                <a:spcPts val="0"/>
              </a:spcAft>
              <a:buFont typeface="Wingdings 3"/>
              <a:buChar char=""/>
              <a:defRPr/>
            </a:pPr>
            <a:endParaRPr lang="en-US" dirty="0" smtClean="0"/>
          </a:p>
          <a:p>
            <a:pPr marL="274320" indent="-274320" fontAlgn="auto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/>
              <a:t>Cottrell, Gary. “Lecture: Introduction to Loopy Belief Propagation” University of California, San Diego. Link: </a:t>
            </a:r>
            <a:r>
              <a:rPr lang="en-US" dirty="0" smtClean="0">
                <a:hlinkClick r:id="rId2"/>
              </a:rPr>
              <a:t>http://cseweb.ucsd.edu/classes/sp06/cse151/lectures/belief-propagation.pdf</a:t>
            </a:r>
            <a:r>
              <a:rPr lang="en-US" dirty="0" smtClean="0"/>
              <a:t> </a:t>
            </a:r>
          </a:p>
          <a:p>
            <a:pPr marL="274320" indent="-274320" fontAlgn="auto">
              <a:spcAft>
                <a:spcPts val="0"/>
              </a:spcAft>
              <a:buFont typeface="Wingdings 3"/>
              <a:buChar char=""/>
              <a:defRPr/>
            </a:pPr>
            <a:endParaRPr lang="en-US" dirty="0" smtClean="0"/>
          </a:p>
          <a:p>
            <a:pPr marL="274320" indent="-274320" fontAlgn="auto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err="1" smtClean="0"/>
              <a:t>Mondal</a:t>
            </a:r>
            <a:r>
              <a:rPr lang="en-US" dirty="0" smtClean="0"/>
              <a:t> et al. “Robust Solvers for Square Jigsaw Puzzles.” (2013).</a:t>
            </a:r>
          </a:p>
          <a:p>
            <a:pPr marL="274320" indent="-274320" fontAlgn="auto">
              <a:spcAft>
                <a:spcPts val="0"/>
              </a:spcAft>
              <a:buFont typeface="Wingdings 3"/>
              <a:buChar char=""/>
              <a:defRPr/>
            </a:pPr>
            <a:endParaRPr lang="en-US" dirty="0" smtClean="0"/>
          </a:p>
          <a:p>
            <a:pPr marL="274320" indent="-274320" fontAlgn="auto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/>
              <a:t>Papoulis,  A. &amp; </a:t>
            </a:r>
            <a:r>
              <a:rPr lang="en-US" dirty="0" err="1" smtClean="0"/>
              <a:t>Pillai</a:t>
            </a:r>
            <a:r>
              <a:rPr lang="en-US" dirty="0" smtClean="0"/>
              <a:t>, S. </a:t>
            </a:r>
            <a:r>
              <a:rPr lang="en-US" dirty="0" err="1" smtClean="0"/>
              <a:t>Unnikrishna</a:t>
            </a:r>
            <a:r>
              <a:rPr lang="en-US" dirty="0" smtClean="0"/>
              <a:t>. “Probability, Random Variables, and Stochastic Processes.” Fourth Edition. 2001.</a:t>
            </a:r>
          </a:p>
          <a:p>
            <a:pPr marL="274320" indent="-274320" fontAlgn="auto">
              <a:spcAft>
                <a:spcPts val="0"/>
              </a:spcAft>
              <a:buFont typeface="Wingdings 3"/>
              <a:buChar char=""/>
              <a:defRPr/>
            </a:pPr>
            <a:endParaRPr lang="en-US" dirty="0" smtClean="0"/>
          </a:p>
          <a:p>
            <a:pPr marL="274320" indent="-274320" fontAlgn="auto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err="1" smtClean="0"/>
              <a:t>Rish</a:t>
            </a:r>
            <a:r>
              <a:rPr lang="en-US" dirty="0" smtClean="0"/>
              <a:t>, Irina. “A Tutorial on Inference and Learning in Bayesian Networks”.</a:t>
            </a:r>
          </a:p>
          <a:p>
            <a:pPr marL="274320" indent="-274320" fontAlgn="auto">
              <a:spcAft>
                <a:spcPts val="0"/>
              </a:spcAft>
              <a:buFont typeface="Wingdings 3"/>
              <a:buChar char=""/>
              <a:defRPr/>
            </a:pPr>
            <a:endParaRPr lang="en-US" dirty="0" smtClean="0"/>
          </a:p>
          <a:p>
            <a:pPr marL="274320" indent="-274320" fontAlgn="auto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err="1" smtClean="0"/>
              <a:t>Yedidia</a:t>
            </a:r>
            <a:r>
              <a:rPr lang="en-US" dirty="0" smtClean="0"/>
              <a:t> et al. “Understanding Belief Propagation and its Generalizations.” (2001).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Existing Square Jigsaw Puzzle Approaches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Low Resolution “Solution Image” [8]</a:t>
            </a:r>
          </a:p>
          <a:p>
            <a:r>
              <a:rPr lang="en-US" dirty="0" smtClean="0"/>
              <a:t>“Dense and Noisy” [7]</a:t>
            </a:r>
          </a:p>
          <a:p>
            <a:r>
              <a:rPr lang="en-US" dirty="0" smtClean="0"/>
              <a:t>“Sparse and Accurate” [7]</a:t>
            </a:r>
          </a:p>
          <a:p>
            <a:r>
              <a:rPr lang="en-US" dirty="0" smtClean="0"/>
              <a:t>Greedy Algorithm [10]</a:t>
            </a:r>
          </a:p>
          <a:p>
            <a:r>
              <a:rPr lang="en-US" dirty="0" smtClean="0"/>
              <a:t>Genetic Algorithm [9]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6689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49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List of </a:t>
            </a:r>
            <a:r>
              <a:rPr lang="en-US" b="1" dirty="0" smtClean="0"/>
              <a:t>References</a:t>
            </a:r>
            <a:endParaRPr lang="en-US" b="1" dirty="0" smtClean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7527529"/>
              </p:ext>
            </p:extLst>
          </p:nvPr>
        </p:nvGraphicFramePr>
        <p:xfrm>
          <a:off x="587230" y="1006680"/>
          <a:ext cx="8204432" cy="54559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755009"/>
                <a:gridCol w="7449423"/>
              </a:tblGrid>
              <a:tr h="41963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[1]</a:t>
                      </a:r>
                      <a:endParaRPr lang="en-US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Erik D. </a:t>
                      </a:r>
                      <a:r>
                        <a:rPr lang="en-US" b="0" dirty="0" err="1" smtClean="0">
                          <a:solidFill>
                            <a:schemeClr val="tx1"/>
                          </a:solidFill>
                          <a:latin typeface="+mn-lt"/>
                        </a:rPr>
                        <a:t>Demaine</a:t>
                      </a:r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 and Martin L. </a:t>
                      </a:r>
                      <a:r>
                        <a:rPr lang="en-US" b="0" dirty="0" err="1" smtClean="0">
                          <a:solidFill>
                            <a:schemeClr val="tx1"/>
                          </a:solidFill>
                          <a:latin typeface="+mn-lt"/>
                        </a:rPr>
                        <a:t>Demaine</a:t>
                      </a:r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, “Jigsaw Puzzles, Edge Matching, and </a:t>
                      </a:r>
                      <a:r>
                        <a:rPr lang="en-US" b="0" dirty="0" err="1" smtClean="0">
                          <a:solidFill>
                            <a:schemeClr val="tx1"/>
                          </a:solidFill>
                          <a:latin typeface="+mn-lt"/>
                        </a:rPr>
                        <a:t>Polyomino</a:t>
                      </a:r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 Packing: Connections and Complexity”, Graphs and Combinatorics, volume 23 (Supplement), June 2007, pages 195–208. 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endParaRPr 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</a:tr>
              <a:tr h="92260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[2]</a:t>
                      </a:r>
                      <a:endParaRPr lang="en-US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Simson L. </a:t>
                      </a:r>
                      <a:r>
                        <a:rPr lang="en-US" sz="1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Garfinkel</a:t>
                      </a: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2010. Digital forensics research: The next 10 years. </a:t>
                      </a:r>
                      <a:r>
                        <a:rPr lang="en-US" sz="1800" b="0" i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Digit. </a:t>
                      </a:r>
                      <a:r>
                        <a:rPr lang="en-US" sz="1800" b="0" i="1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Investig</a:t>
                      </a:r>
                      <a:r>
                        <a:rPr lang="en-US" sz="1800" b="0" i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7 (August 2010), S64-S73. DOI=http://dx.doi.org/10.1016/j.diin.2010.05.009</a:t>
                      </a:r>
                      <a:endParaRPr lang="en-US" sz="1800" b="0" i="0" kern="12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endParaRPr lang="en-US" sz="10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41963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[3]</a:t>
                      </a:r>
                      <a:endParaRPr lang="en-US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Liangjia</a:t>
                      </a: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Zhu, </a:t>
                      </a:r>
                      <a:r>
                        <a:rPr lang="en-US" sz="1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Zongtan</a:t>
                      </a: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Zhou, and </a:t>
                      </a:r>
                      <a:r>
                        <a:rPr lang="en-US" sz="1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Dewen</a:t>
                      </a: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Hu. 2008. Globally Consistent Reconstruction of Ripped-Up Documents. </a:t>
                      </a:r>
                      <a:r>
                        <a:rPr lang="en-US" sz="1800" b="0" i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IEEE Trans. Pattern Anal. Mach. </a:t>
                      </a:r>
                      <a:r>
                        <a:rPr lang="en-US" sz="1800" b="0" i="1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Intell</a:t>
                      </a:r>
                      <a:r>
                        <a:rPr lang="en-US" sz="1800" b="0" i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30, 1 (January 2008), 1-13. 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endParaRPr 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</a:tr>
              <a:tr h="41963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[4]</a:t>
                      </a:r>
                      <a:endParaRPr lang="en-US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dirty="0" err="1" smtClean="0"/>
                        <a:t>Marande</a:t>
                      </a:r>
                      <a:r>
                        <a:rPr lang="en-US" dirty="0" smtClean="0"/>
                        <a:t>, W., </a:t>
                      </a:r>
                      <a:r>
                        <a:rPr lang="en-US" dirty="0" err="1" smtClean="0"/>
                        <a:t>andBurger</a:t>
                      </a:r>
                      <a:r>
                        <a:rPr lang="en-US" dirty="0" smtClean="0"/>
                        <a:t>, G. 2007. Mitochondrial DNA as a genomic jigsaw puzzle. Science 318:415.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endParaRPr 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</a:tr>
              <a:tr h="41963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[5]</a:t>
                      </a:r>
                      <a:endParaRPr lang="en-US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Benedict J. Brown, Corey Toler-Franklin, Diego </a:t>
                      </a:r>
                      <a:r>
                        <a:rPr lang="en-US" sz="1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Nehab</a:t>
                      </a: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Michael Burns, David </a:t>
                      </a:r>
                      <a:r>
                        <a:rPr lang="en-US" sz="1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Dobkin</a:t>
                      </a: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Andreas </a:t>
                      </a:r>
                      <a:r>
                        <a:rPr lang="en-US" sz="1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Vlachopoulos</a:t>
                      </a: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Christos </a:t>
                      </a:r>
                      <a:r>
                        <a:rPr lang="en-US" sz="1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Doumas</a:t>
                      </a: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1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Szymon</a:t>
                      </a: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Rusinkiewicz</a:t>
                      </a: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and Tim </a:t>
                      </a:r>
                      <a:r>
                        <a:rPr lang="en-US" sz="1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Weyrich</a:t>
                      </a: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2008. A system for high-volume acquisition and matching of fresco fragments: reassembling </a:t>
                      </a:r>
                      <a:r>
                        <a:rPr lang="en-US" sz="1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Theran</a:t>
                      </a: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wall paintings. In </a:t>
                      </a:r>
                      <a:r>
                        <a:rPr lang="en-US" sz="1800" b="0" i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ACM SIGGRAPH 2008 papers</a:t>
                      </a: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(SIGGRAPH '08). ACM, New York, NY, USA, , Article 84 , 9 pages.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77195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49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List of </a:t>
            </a:r>
            <a:r>
              <a:rPr lang="en-US" b="1" dirty="0" smtClean="0"/>
              <a:t>References (Continued)</a:t>
            </a:r>
            <a:endParaRPr lang="en-US" b="1" dirty="0" smtClean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4081871"/>
              </p:ext>
            </p:extLst>
          </p:nvPr>
        </p:nvGraphicFramePr>
        <p:xfrm>
          <a:off x="587230" y="1006680"/>
          <a:ext cx="8204432" cy="54559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755009"/>
                <a:gridCol w="7449423"/>
              </a:tblGrid>
              <a:tr h="41963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[6]</a:t>
                      </a:r>
                      <a:endParaRPr lang="en-US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Yu-Xiang Zhao, Mu-Chun Su, </a:t>
                      </a:r>
                      <a:r>
                        <a:rPr lang="en-US" sz="18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Zhong</a:t>
                      </a:r>
                      <a:r>
                        <a:rPr lang="en-US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-Lie Chou, and Jonathan Lee. 2007. A puzzle solver and its application in speech descrambling. In </a:t>
                      </a:r>
                      <a:r>
                        <a:rPr lang="en-US" sz="1800" b="0" i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Proceedings of the 2007 annual Conference on International Conference on Computer Engineering and Applications</a:t>
                      </a:r>
                      <a:r>
                        <a:rPr lang="en-US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(CEA'07), 171-176.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endParaRPr 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[7]</a:t>
                      </a:r>
                      <a:endParaRPr lang="en-US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Cho, </a:t>
                      </a:r>
                      <a:r>
                        <a:rPr lang="en-US" sz="1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Taeg</a:t>
                      </a: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Sang, </a:t>
                      </a:r>
                      <a:r>
                        <a:rPr lang="en-US" sz="1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Avidan</a:t>
                      </a: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Shai and Freeman, William T. "A probabilistic image jigsaw puzzle solver." </a:t>
                      </a:r>
                      <a:r>
                        <a:rPr lang="en-US" sz="1800" b="0" i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Proc. IEEE Conf. Computer Vision and Pattern Recognition</a:t>
                      </a: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2010.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endParaRPr lang="en-US" sz="10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41963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[8]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Cho, </a:t>
                      </a:r>
                      <a:r>
                        <a:rPr lang="en-US" sz="1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Taeg</a:t>
                      </a: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Sang, </a:t>
                      </a:r>
                      <a:r>
                        <a:rPr lang="en-US" sz="1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Avidan</a:t>
                      </a: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Shai and Freeman, William T.  "The Patch Transform and Its Applications to Image Editing," </a:t>
                      </a:r>
                      <a:r>
                        <a:rPr lang="en-US" sz="1800" b="0" i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Proc. IEEE Conf. Computer Vision and Pattern Recognition, </a:t>
                      </a: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2008.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endParaRPr 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</a:tr>
              <a:tr h="41963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[9]</a:t>
                      </a:r>
                      <a:endParaRPr lang="en-US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dirty="0" err="1" smtClean="0"/>
                        <a:t>Sholomon</a:t>
                      </a:r>
                      <a:r>
                        <a:rPr lang="en-US" sz="1800" dirty="0" smtClean="0"/>
                        <a:t>, D.; David, O. E.; and Netanyahu, N. S. 2013. A genetic algorithm-based solver for very large jigsaw puzzles. In IEEE Conference on Computer Vision and Pattern Recognition, 1767–1774.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endParaRPr 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</a:tr>
              <a:tr h="41963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[10]</a:t>
                      </a:r>
                      <a:endParaRPr lang="en-US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Pomeranz</a:t>
                      </a: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D.; </a:t>
                      </a:r>
                      <a:r>
                        <a:rPr lang="en-US" sz="1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Shemesh</a:t>
                      </a: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M. &amp; Ben-</a:t>
                      </a:r>
                      <a:r>
                        <a:rPr lang="en-US" sz="1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Shahar</a:t>
                      </a: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O. (2011), A fully automated greedy square jigsaw puzzle solver., </a:t>
                      </a:r>
                      <a:r>
                        <a:rPr lang="en-US" sz="1800" b="0" i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</a:t>
                      </a: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'CVPR' , IEEE Computer Society, , pp. </a:t>
                      </a:r>
                      <a:r>
                        <a:rPr lang="en-US" sz="1800" b="0" i="0" kern="120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9-16.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19251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49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List of </a:t>
            </a:r>
            <a:r>
              <a:rPr lang="en-US" b="1" dirty="0" smtClean="0"/>
              <a:t>References (Continued)</a:t>
            </a:r>
            <a:endParaRPr lang="en-US" b="1" dirty="0" smtClean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3531182"/>
              </p:ext>
            </p:extLst>
          </p:nvPr>
        </p:nvGraphicFramePr>
        <p:xfrm>
          <a:off x="587230" y="1006680"/>
          <a:ext cx="8204432" cy="20442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755009"/>
                <a:gridCol w="7449423"/>
              </a:tblGrid>
              <a:tr h="41963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[11]</a:t>
                      </a:r>
                      <a:endParaRPr lang="en-US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[12]</a:t>
                      </a:r>
                      <a:endParaRPr lang="en-US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US" sz="10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41963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[13]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</a:tr>
              <a:tr h="41963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[14]</a:t>
                      </a:r>
                      <a:endParaRPr lang="en-US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</a:tr>
              <a:tr h="41963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[15]</a:t>
                      </a:r>
                      <a:endParaRPr lang="en-US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US" sz="1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59667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smtClean="0"/>
              <a:t>Pairwise Affinity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274320" indent="-274320" fontAlgn="auto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/>
              <a:t>Given two patches </a:t>
            </a:r>
            <a:r>
              <a:rPr lang="en-US" i="1" dirty="0" smtClean="0"/>
              <a:t>x</a:t>
            </a:r>
            <a:r>
              <a:rPr lang="en-US" i="1" baseline="-25000" dirty="0" smtClean="0"/>
              <a:t>i</a:t>
            </a:r>
            <a:r>
              <a:rPr lang="en-US" dirty="0" smtClean="0"/>
              <a:t> and </a:t>
            </a:r>
            <a:r>
              <a:rPr lang="en-US" i="1" dirty="0" err="1" smtClean="0"/>
              <a:t>x</a:t>
            </a:r>
            <a:r>
              <a:rPr lang="en-US" i="1" baseline="-25000" dirty="0" err="1" smtClean="0"/>
              <a:t>j</a:t>
            </a:r>
            <a:r>
              <a:rPr lang="en-US" i="1" dirty="0" smtClean="0"/>
              <a:t>, </a:t>
            </a:r>
            <a:r>
              <a:rPr lang="en-US" dirty="0" smtClean="0"/>
              <a:t>the </a:t>
            </a:r>
            <a:r>
              <a:rPr lang="en-US" i="1" dirty="0" err="1" smtClean="0"/>
              <a:t>pairwise</a:t>
            </a:r>
            <a:r>
              <a:rPr lang="en-US" i="1" dirty="0" smtClean="0"/>
              <a:t> affinity</a:t>
            </a:r>
            <a:r>
              <a:rPr lang="en-US" dirty="0" smtClean="0"/>
              <a:t> is a metric that measures the similarity between the two patches.</a:t>
            </a:r>
          </a:p>
          <a:p>
            <a:pPr marL="548640" lvl="1" indent="-274320" fontAlgn="auto">
              <a:spcAft>
                <a:spcPts val="0"/>
              </a:spcAft>
              <a:buFont typeface="Wingdings 3"/>
              <a:buChar char=""/>
              <a:defRPr/>
            </a:pPr>
            <a:r>
              <a:rPr lang="en-US" b="1" dirty="0" smtClean="0"/>
              <a:t>Range: </a:t>
            </a:r>
            <a:r>
              <a:rPr lang="en-US" dirty="0" smtClean="0"/>
              <a:t>(0, 1]</a:t>
            </a:r>
          </a:p>
          <a:p>
            <a:pPr marL="548640" lvl="1" indent="-274320" fontAlgn="auto">
              <a:spcAft>
                <a:spcPts val="0"/>
              </a:spcAft>
              <a:buFont typeface="Wingdings 3"/>
              <a:buChar char=""/>
              <a:defRPr/>
            </a:pPr>
            <a:r>
              <a:rPr lang="en-US" b="1" dirty="0" smtClean="0"/>
              <a:t>Importance: </a:t>
            </a:r>
            <a:r>
              <a:rPr lang="en-US" dirty="0" smtClean="0"/>
              <a:t>A higher </a:t>
            </a:r>
            <a:r>
              <a:rPr lang="en-US" dirty="0" err="1" smtClean="0"/>
              <a:t>pairwise</a:t>
            </a:r>
            <a:r>
              <a:rPr lang="en-US" dirty="0" smtClean="0"/>
              <a:t> affinity indicates an increased likelihood the two patches are close or adjacent to each other in the original (source) image.</a:t>
            </a:r>
          </a:p>
          <a:p>
            <a:pPr marL="548640" lvl="1" indent="-274320" fontAlgn="auto">
              <a:spcAft>
                <a:spcPts val="0"/>
              </a:spcAft>
              <a:buFont typeface="Wingdings 3"/>
              <a:buNone/>
              <a:defRPr/>
            </a:pPr>
            <a:endParaRPr lang="en-US" dirty="0" smtClean="0"/>
          </a:p>
          <a:p>
            <a:pPr marL="274320" indent="-274320" fontAlgn="auto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/>
              <a:t>The shape and image content of the patches are used in determining </a:t>
            </a:r>
            <a:r>
              <a:rPr lang="en-US" dirty="0" err="1" smtClean="0"/>
              <a:t>pairwise</a:t>
            </a:r>
            <a:r>
              <a:rPr lang="en-US" dirty="0" smtClean="0"/>
              <a:t> affinity.</a:t>
            </a:r>
          </a:p>
          <a:p>
            <a:pPr marL="548640" lvl="1" indent="-274320" fontAlgn="auto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/>
              <a:t>By limiting the image to square patches, the </a:t>
            </a:r>
            <a:r>
              <a:rPr lang="en-US" dirty="0" err="1" smtClean="0"/>
              <a:t>pairwise</a:t>
            </a:r>
            <a:r>
              <a:rPr lang="en-US" dirty="0" smtClean="0"/>
              <a:t> affinity becomes less reliable.</a:t>
            </a:r>
          </a:p>
          <a:p>
            <a:pPr marL="548640" lvl="1" indent="-274320" fontAlgn="auto">
              <a:spcAft>
                <a:spcPts val="0"/>
              </a:spcAft>
              <a:buFont typeface="Wingdings 3"/>
              <a:buChar char=""/>
              <a:defRPr/>
            </a:pPr>
            <a:endParaRPr lang="en-US" dirty="0" smtClean="0"/>
          </a:p>
          <a:p>
            <a:pPr marL="274320" indent="-274320" fontAlgn="auto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/>
              <a:t>Only when </a:t>
            </a:r>
            <a:r>
              <a:rPr lang="en-US" dirty="0" err="1" smtClean="0"/>
              <a:t>pairwise</a:t>
            </a:r>
            <a:r>
              <a:rPr lang="en-US" dirty="0" smtClean="0"/>
              <a:t> affinity is low does the jigsaw puzzle problem become NP-Complete.</a:t>
            </a:r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jsu_powerpoint template 1">
  <a:themeElements>
    <a:clrScheme name="sjsu_powerpoint template 1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sjsu_powerpoint template 1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sjsu_powerpoint template 1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Pang and Hammoudeh - What's Cooking Project Presentation - Unhidden</Template>
  <TotalTime>2133</TotalTime>
  <Words>3293</Words>
  <Application>Microsoft Office PowerPoint</Application>
  <PresentationFormat>On-screen Show (4:3)</PresentationFormat>
  <Paragraphs>416</Paragraphs>
  <Slides>49</Slides>
  <Notes>0</Notes>
  <HiddenSlides>22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1" baseType="lpstr">
      <vt:lpstr>sjsu_powerpoint template 1</vt:lpstr>
      <vt:lpstr>Equation</vt:lpstr>
      <vt:lpstr>Square Jigsaw Puzzle Solver Literature Review</vt:lpstr>
      <vt:lpstr>Problem Description</vt:lpstr>
      <vt:lpstr>Square Jigsaw Puzzle Example</vt:lpstr>
      <vt:lpstr>Jigsaw Puzzle Solver Applicability</vt:lpstr>
      <vt:lpstr>Existing Square Jigsaw Puzzle Approaches</vt:lpstr>
      <vt:lpstr>List of References</vt:lpstr>
      <vt:lpstr>List of References (Continued)</vt:lpstr>
      <vt:lpstr>List of References (Continued)</vt:lpstr>
      <vt:lpstr>Pairwise Affinity</vt:lpstr>
      <vt:lpstr>Graphical Model of the  Jigsaw Puzzle Problem</vt:lpstr>
      <vt:lpstr>Background</vt:lpstr>
      <vt:lpstr>Previous Research into the Graphical Model and New Extensions</vt:lpstr>
      <vt:lpstr>Conditional Probability Review</vt:lpstr>
      <vt:lpstr>Random Variables Review</vt:lpstr>
      <vt:lpstr>Random Variables Review</vt:lpstr>
      <vt:lpstr>Example of a Continuous PDF and  CDF Using the Normal Distribution</vt:lpstr>
      <vt:lpstr>Random Variables Review</vt:lpstr>
      <vt:lpstr>Markov Random Field (MRF)</vt:lpstr>
      <vt:lpstr>Markov Random Field  in Computer Vision</vt:lpstr>
      <vt:lpstr>Markov Random Field (II)</vt:lpstr>
      <vt:lpstr>Image Patch Transform</vt:lpstr>
      <vt:lpstr>Belief Propagation</vt:lpstr>
      <vt:lpstr>A Simple Bayesian Network</vt:lpstr>
      <vt:lpstr>Belief Propagation</vt:lpstr>
      <vt:lpstr>Loopy Belief Propagation (LBP)</vt:lpstr>
      <vt:lpstr>Patch Compatibility</vt:lpstr>
      <vt:lpstr>Pairwise Patch Compatibility</vt:lpstr>
      <vt:lpstr>Dissimilarity-Based Compatibility</vt:lpstr>
      <vt:lpstr>Evaluation of the  Compatibility Metrics</vt:lpstr>
      <vt:lpstr>Evaluation of the  Compatibility Metrics</vt:lpstr>
      <vt:lpstr>Evaluation Notes</vt:lpstr>
      <vt:lpstr>Local Evidence</vt:lpstr>
      <vt:lpstr>Local Evidence</vt:lpstr>
      <vt:lpstr>Dense-and-Noisy Local Evidence</vt:lpstr>
      <vt:lpstr>Patch Histogram – Defining  the Histogram Bins</vt:lpstr>
      <vt:lpstr>Patch Histogram Examples</vt:lpstr>
      <vt:lpstr>Properties of Patch Clusters</vt:lpstr>
      <vt:lpstr>Low Resolution Image Estimation</vt:lpstr>
      <vt:lpstr>Low Resolution Image  Estimation Examples</vt:lpstr>
      <vt:lpstr>Sparse-and-Accurate Local Evidence</vt:lpstr>
      <vt:lpstr>Solving the Jigsaw Puzzle</vt:lpstr>
      <vt:lpstr>Quantifying Puzzle Solving Performance</vt:lpstr>
      <vt:lpstr>Reconstruction with Dense-and-Noisy  Local Evidence</vt:lpstr>
      <vt:lpstr>Reconstruction Using Dense-and-Noisy Local Evidence Examples</vt:lpstr>
      <vt:lpstr>Reconstruction with Sparse-and-Accurate Local Evidence</vt:lpstr>
      <vt:lpstr>Combination of Noisy-and-Dense and Spare-and-Accurate Image Construction</vt:lpstr>
      <vt:lpstr>Comparison of Sparse-and-Accurate Techniques</vt:lpstr>
      <vt:lpstr>Conclusions</vt:lpstr>
      <vt:lpstr>References</vt:lpstr>
    </vt:vector>
  </TitlesOfParts>
  <Company>Drexel 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Probabilistic Image Jigsaw Puzzle Solver</dc:title>
  <dc:creator>Zayd</dc:creator>
  <cp:lastModifiedBy>Zayd</cp:lastModifiedBy>
  <cp:revision>326</cp:revision>
  <dcterms:created xsi:type="dcterms:W3CDTF">2014-05-26T00:58:59Z</dcterms:created>
  <dcterms:modified xsi:type="dcterms:W3CDTF">2016-02-21T13:09:19Z</dcterms:modified>
</cp:coreProperties>
</file>